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4"/>
  </p:notesMasterIdLst>
  <p:handoutMasterIdLst>
    <p:handoutMasterId r:id="rId25"/>
  </p:handoutMasterIdLst>
  <p:sldIdLst>
    <p:sldId id="332" r:id="rId2"/>
    <p:sldId id="351" r:id="rId3"/>
    <p:sldId id="348" r:id="rId4"/>
    <p:sldId id="387" r:id="rId5"/>
    <p:sldId id="350" r:id="rId6"/>
    <p:sldId id="345" r:id="rId7"/>
    <p:sldId id="352" r:id="rId8"/>
    <p:sldId id="328" r:id="rId9"/>
    <p:sldId id="330" r:id="rId10"/>
    <p:sldId id="333" r:id="rId11"/>
    <p:sldId id="336" r:id="rId12"/>
    <p:sldId id="357" r:id="rId13"/>
    <p:sldId id="385" r:id="rId14"/>
    <p:sldId id="359" r:id="rId15"/>
    <p:sldId id="369" r:id="rId16"/>
    <p:sldId id="337" r:id="rId17"/>
    <p:sldId id="338" r:id="rId18"/>
    <p:sldId id="383" r:id="rId19"/>
    <p:sldId id="355" r:id="rId20"/>
    <p:sldId id="378" r:id="rId21"/>
    <p:sldId id="386" r:id="rId22"/>
    <p:sldId id="384" r:id="rId23"/>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Robert CIV NIOC Norfolk N32" initials="CRCNNN" lastIdx="7" clrIdx="0"/>
  <p:cmAuthor id="1" name="Carey, Robert S CIV USN NAVIFOR SUFFOLK VA (USA)" initials="CRSCUNSV(" lastIdx="44" clrIdx="1">
    <p:extLst>
      <p:ext uri="{19B8F6BF-5375-455C-9EA6-DF929625EA0E}">
        <p15:presenceInfo xmlns:p15="http://schemas.microsoft.com/office/powerpoint/2012/main" userId="S-1-5-21-1801674531-2146617017-725345543-938252" providerId="AD"/>
      </p:ext>
    </p:extLst>
  </p:cmAuthor>
  <p:cmAuthor id="2" name="Fischl, Kurt E CTR JS JIOWC - EO (USA)" initials="FKECJJ-E(" lastIdx="2" clrIdx="2">
    <p:extLst>
      <p:ext uri="{19B8F6BF-5375-455C-9EA6-DF929625EA0E}">
        <p15:presenceInfo xmlns:p15="http://schemas.microsoft.com/office/powerpoint/2012/main" userId="S-1-5-21-1801674531-2146617017-725345543-93099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969696"/>
    <a:srgbClr val="FF3300"/>
    <a:srgbClr val="DDDDDD"/>
    <a:srgbClr val="F7E7DE"/>
    <a:srgbClr val="CC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56750" autoAdjust="0"/>
  </p:normalViewPr>
  <p:slideViewPr>
    <p:cSldViewPr>
      <p:cViewPr varScale="1">
        <p:scale>
          <a:sx n="46" d="100"/>
          <a:sy n="46" d="100"/>
        </p:scale>
        <p:origin x="182" y="48"/>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86"/>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8/15/2022</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416617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a:t>
            </a:r>
            <a:r>
              <a:rPr lang="en-US" baseline="0" dirty="0"/>
              <a:t> previously discussed, it’s not only important to protect our critical information, but also know which adversary is attempting to collect your critical information. </a:t>
            </a:r>
            <a:endParaRPr lang="en-US" baseline="0" dirty="0" smtClean="0"/>
          </a:p>
          <a:p>
            <a:pPr marL="171450" indent="-171450">
              <a:buFontTx/>
              <a:buChar char="-"/>
            </a:pPr>
            <a:r>
              <a:rPr lang="en-US" baseline="0" dirty="0" smtClean="0"/>
              <a:t>Think </a:t>
            </a:r>
            <a:r>
              <a:rPr lang="en-US" baseline="0" dirty="0"/>
              <a:t>about what </a:t>
            </a:r>
            <a:r>
              <a:rPr lang="en-US" baseline="0" dirty="0" smtClean="0"/>
              <a:t>you </a:t>
            </a:r>
            <a:r>
              <a:rPr lang="en-US" baseline="0" dirty="0"/>
              <a:t>do on a day-to-day basis, and determine if anything you do is something valuable to an adversary.  Think about what information you exchange on unclassified, unprotected networks or even social media platforms.  </a:t>
            </a:r>
          </a:p>
          <a:p>
            <a:pPr marL="171450" indent="-171450">
              <a:buFontTx/>
              <a:buChar char="-"/>
            </a:pPr>
            <a:r>
              <a:rPr lang="en-US" dirty="0"/>
              <a:t>Why is</a:t>
            </a:r>
            <a:r>
              <a:rPr lang="en-US" baseline="0" dirty="0"/>
              <a:t> this information important? Discuss why the adversary would want to know these things. How could they use this information to their advantage?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293331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50000"/>
              </a:spcBef>
              <a:buFontTx/>
              <a:buChar char="-"/>
            </a:pPr>
            <a:r>
              <a:rPr lang="en-US" dirty="0" smtClean="0"/>
              <a:t>Vulnerabilities are weaknesses an adversary </a:t>
            </a:r>
            <a:r>
              <a:rPr lang="en-US" dirty="0"/>
              <a:t>can exploit to </a:t>
            </a:r>
            <a:r>
              <a:rPr lang="en-US" dirty="0" smtClean="0"/>
              <a:t>collect critical </a:t>
            </a:r>
            <a:r>
              <a:rPr lang="en-US" dirty="0"/>
              <a:t>information. A vulnerability is anything that makes your critical information susceptible to intelligence collection. </a:t>
            </a:r>
            <a:endParaRPr lang="en-US" baseline="0" dirty="0"/>
          </a:p>
          <a:p>
            <a:pPr marL="171450" indent="-171450" eaLnBrk="1" hangingPunct="1">
              <a:spcBef>
                <a:spcPct val="50000"/>
              </a:spcBef>
              <a:buFontTx/>
              <a:buChar char="-"/>
            </a:pPr>
            <a:r>
              <a:rPr lang="en-US" baseline="0" dirty="0"/>
              <a:t>These are </a:t>
            </a:r>
            <a:r>
              <a:rPr lang="en-US" baseline="0" dirty="0" smtClean="0"/>
              <a:t>the </a:t>
            </a:r>
            <a:r>
              <a:rPr lang="en-US" baseline="0" dirty="0"/>
              <a:t>most common vulnerabilities discovered during annual assessments of organizations.</a:t>
            </a:r>
          </a:p>
          <a:p>
            <a:pPr marL="628650" lvl="1" indent="-171450" eaLnBrk="1" hangingPunct="1">
              <a:spcBef>
                <a:spcPct val="50000"/>
              </a:spcBef>
              <a:buFontTx/>
              <a:buChar char="-"/>
            </a:pPr>
            <a:r>
              <a:rPr lang="en-US" baseline="0" dirty="0"/>
              <a:t>Lack of awareness-  Many just are not aware of the vulnerabilities when posting information</a:t>
            </a:r>
            <a:r>
              <a:rPr lang="en-US" baseline="0" dirty="0" smtClean="0"/>
              <a:t>.</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Poor policy enforcement-  Policies are only as good as how they are enforced.  An all shred policy is great as long as everyone participates.  No cell phone policy in the spaces for security purposes must be enforced.</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Consider unsecure communications as being monitored.  Many believe cell phones are secure.  Most communications used today are not secure.</a:t>
            </a:r>
            <a:endParaRPr lang="en-US" dirty="0" smtClean="0"/>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Social engineering.  We are naturally friendly and like to talk about our work or personal experiences.  Don’t share this information with strangers, regardless of how harmless they may seem.</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Trash.  Be sure to shred/burn all personal or official correspondence, to include junk mail.</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We are creatures of habit, and very predictable in our daily routines and pattern of live.  Become more unpredictable.</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Geo-location or GPS remains a big vulnerability, especially when Sailors are located in operational areas (OA).</a:t>
            </a:r>
          </a:p>
          <a:p>
            <a:pPr marL="628650" marR="0" lvl="1" indent="-171450" algn="l" defTabSz="914400" rtl="0" eaLnBrk="1" fontAlgn="base" latinLnBrk="0" hangingPunct="1">
              <a:lnSpc>
                <a:spcPct val="100000"/>
              </a:lnSpc>
              <a:spcBef>
                <a:spcPct val="50000"/>
              </a:spcBef>
              <a:spcAft>
                <a:spcPct val="0"/>
              </a:spcAft>
              <a:buClrTx/>
              <a:buSzTx/>
              <a:buFontTx/>
              <a:buChar char="-"/>
              <a:tabLst/>
              <a:defRPr/>
            </a:pPr>
            <a:r>
              <a:rPr lang="en-US" baseline="0" dirty="0" smtClean="0"/>
              <a:t>The unauthorized use of commercial applications (Apps) is a growing vulnerability throughout the DOD.</a:t>
            </a:r>
            <a:endParaRPr lang="en-US" baseline="0" dirty="0"/>
          </a:p>
          <a:p>
            <a:pPr marL="628650" lvl="1" indent="-171450" eaLnBrk="1" hangingPunct="1">
              <a:spcBef>
                <a:spcPct val="50000"/>
              </a:spcBef>
              <a:buFontTx/>
              <a:buChar char="-"/>
            </a:pPr>
            <a:r>
              <a:rPr lang="en-US" baseline="0" dirty="0"/>
              <a:t>Social </a:t>
            </a:r>
            <a:r>
              <a:rPr lang="en-US" baseline="0" dirty="0" smtClean="0"/>
              <a:t>media.  There </a:t>
            </a:r>
            <a:r>
              <a:rPr lang="en-US" baseline="0" dirty="0"/>
              <a:t>are billions of users, and none of the sites are 100 percent secure.  Essentially, you could be posting information to billions.</a:t>
            </a:r>
          </a:p>
          <a:p>
            <a:pPr eaLnBrk="1" hangingPunct="1">
              <a:spcBef>
                <a:spcPct val="50000"/>
              </a:spcBef>
            </a:pP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11</a:t>
            </a:fld>
            <a:endParaRPr lang="en-US"/>
          </a:p>
        </p:txBody>
      </p:sp>
    </p:spTree>
    <p:extLst>
      <p:ext uri="{BB962C8B-B14F-4D97-AF65-F5344CB8AC3E}">
        <p14:creationId xmlns:p14="http://schemas.microsoft.com/office/powerpoint/2010/main" val="156426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eaLnBrk="1" hangingPunct="1">
              <a:buClr>
                <a:schemeClr val="accent2"/>
              </a:buClr>
              <a:buSzPct val="100000"/>
              <a:buFontTx/>
              <a:buChar char="-"/>
              <a:defRPr/>
            </a:pPr>
            <a:r>
              <a:rPr lang="en-US" sz="1800" dirty="0">
                <a:ea typeface="+mn-ea"/>
              </a:rPr>
              <a:t>Geotagging: </a:t>
            </a:r>
            <a:r>
              <a:rPr lang="en-US" sz="1800" dirty="0" smtClean="0">
                <a:ea typeface="+mn-ea"/>
              </a:rPr>
              <a:t>Location/GPS </a:t>
            </a:r>
            <a:r>
              <a:rPr lang="en-US" sz="1800" dirty="0">
                <a:ea typeface="+mn-ea"/>
              </a:rPr>
              <a:t>data embedded in photos. </a:t>
            </a:r>
          </a:p>
          <a:p>
            <a:pPr marL="285750" lvl="1" indent="-285750" eaLnBrk="1" hangingPunct="1">
              <a:buClr>
                <a:schemeClr val="accent2"/>
              </a:buClr>
              <a:buSzPct val="100000"/>
              <a:buFontTx/>
              <a:buChar char="-"/>
              <a:defRPr/>
            </a:pPr>
            <a:r>
              <a:rPr lang="en-US" dirty="0" smtClean="0"/>
              <a:t>Location/GPS </a:t>
            </a:r>
            <a:r>
              <a:rPr lang="en-US" dirty="0"/>
              <a:t>settings</a:t>
            </a:r>
            <a:r>
              <a:rPr lang="en-US" baseline="0" dirty="0"/>
              <a:t> are normally defaulted ON </a:t>
            </a:r>
            <a:r>
              <a:rPr lang="en-US" dirty="0"/>
              <a:t>in most smart phones and digital cameras.  Most users leave this feature on because</a:t>
            </a:r>
            <a:r>
              <a:rPr lang="en-US" baseline="0" dirty="0"/>
              <a:t> it also provides mapping instructions while driving and provides a host of other benefits.  Do understand that </a:t>
            </a:r>
            <a:r>
              <a:rPr lang="en-US" baseline="0" dirty="0" smtClean="0"/>
              <a:t>l</a:t>
            </a:r>
            <a:r>
              <a:rPr lang="en-US" dirty="0" smtClean="0"/>
              <a:t>atitude/longitude/altitude </a:t>
            </a:r>
            <a:r>
              <a:rPr lang="en-US" dirty="0"/>
              <a:t>will be imbedded</a:t>
            </a:r>
            <a:r>
              <a:rPr lang="en-US" baseline="0" dirty="0"/>
              <a:t> in digital photos…….where the photo was actually taken.</a:t>
            </a:r>
          </a:p>
          <a:p>
            <a:pPr marL="285750" lvl="1" indent="-285750" eaLnBrk="1" hangingPunct="1">
              <a:buClr>
                <a:schemeClr val="accent2"/>
              </a:buClr>
              <a:buSzPct val="100000"/>
              <a:buFontTx/>
              <a:buChar char="-"/>
              <a:defRPr/>
            </a:pPr>
            <a:r>
              <a:rPr lang="en-US" dirty="0"/>
              <a:t>Device details and access to information may also be enabled depending on the </a:t>
            </a:r>
            <a:r>
              <a:rPr lang="en-US" dirty="0" smtClean="0"/>
              <a:t>Terms of Service (</a:t>
            </a:r>
            <a:r>
              <a:rPr lang="en-US" dirty="0" err="1" smtClean="0"/>
              <a:t>ToS</a:t>
            </a:r>
            <a:r>
              <a:rPr lang="en-US" dirty="0" smtClean="0"/>
              <a:t>) </a:t>
            </a:r>
            <a:r>
              <a:rPr lang="en-US" dirty="0"/>
              <a:t>and what you accept on</a:t>
            </a:r>
            <a:r>
              <a:rPr lang="en-US" baseline="0" dirty="0"/>
              <a:t> different applications</a:t>
            </a:r>
          </a:p>
          <a:p>
            <a:pPr marL="285750" lvl="1" indent="-285750" eaLnBrk="1" hangingPunct="1">
              <a:buClr>
                <a:schemeClr val="accent2"/>
              </a:buClr>
              <a:buSzPct val="100000"/>
              <a:buFontTx/>
              <a:buChar char="-"/>
              <a:defRPr/>
            </a:pPr>
            <a:r>
              <a:rPr lang="en-US" dirty="0"/>
              <a:t>Information can potentially be retrieved from posted digital photos</a:t>
            </a:r>
          </a:p>
          <a:p>
            <a:pPr marL="285750" lvl="1" indent="-285750" eaLnBrk="1" hangingPunct="1">
              <a:buClr>
                <a:schemeClr val="accent2"/>
              </a:buClr>
              <a:buSzPct val="100000"/>
              <a:buFontTx/>
              <a:buChar char="-"/>
              <a:defRPr/>
            </a:pPr>
            <a:r>
              <a:rPr lang="en-US" sz="1800" dirty="0">
                <a:ea typeface="+mn-ea"/>
              </a:rPr>
              <a:t>There are several “Check-in” features on applications, too many to </a:t>
            </a:r>
            <a:r>
              <a:rPr lang="en-US" sz="1800" dirty="0" smtClean="0">
                <a:ea typeface="+mn-ea"/>
              </a:rPr>
              <a:t>list.</a:t>
            </a:r>
            <a:endParaRPr lang="en-US" sz="1800" dirty="0">
              <a:ea typeface="+mn-ea"/>
            </a:endParaRPr>
          </a:p>
          <a:p>
            <a:pPr marL="285750" marR="0" lvl="1" indent="-285750" algn="l" defTabSz="914400" rtl="0" eaLnBrk="1" fontAlgn="base" latinLnBrk="0" hangingPunct="1">
              <a:lnSpc>
                <a:spcPct val="100000"/>
              </a:lnSpc>
              <a:spcBef>
                <a:spcPct val="30000"/>
              </a:spcBef>
              <a:spcAft>
                <a:spcPct val="0"/>
              </a:spcAft>
              <a:buClr>
                <a:schemeClr val="accent2"/>
              </a:buClr>
              <a:buSzPct val="100000"/>
              <a:buFontTx/>
              <a:buChar char="-"/>
              <a:tabLst/>
              <a:defRPr/>
            </a:pPr>
            <a:r>
              <a:rPr lang="en-US" dirty="0" smtClean="0">
                <a:solidFill>
                  <a:schemeClr val="tx2"/>
                </a:solidFill>
              </a:rPr>
              <a:t>Per</a:t>
            </a:r>
            <a:r>
              <a:rPr lang="en-US" sz="1200" dirty="0" smtClean="0">
                <a:solidFill>
                  <a:schemeClr val="tx2"/>
                </a:solidFill>
                <a:ea typeface="+mn-ea"/>
              </a:rPr>
              <a:t> DEPSECDEF Memo dated 3 Aug 2018, DoD personnel are prohibited from using geolocation features and functionality on both non-government and government-issued devices, applications, and services while in locations designated as operational areas (OAs), unless authorized by Combatant Commanders or their designees after a threat-based OPSEC survey is conducted. </a:t>
            </a: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pPr marL="285750" lvl="1" indent="-285750" algn="l" rtl="0" eaLnBrk="1" fontAlgn="base" hangingPunct="1">
              <a:spcBef>
                <a:spcPct val="30000"/>
              </a:spcBef>
              <a:spcAft>
                <a:spcPct val="0"/>
              </a:spcAft>
              <a:buClr>
                <a:schemeClr val="accent2"/>
              </a:buClr>
              <a:buSzPct val="100000"/>
              <a:buFontTx/>
              <a:buChar char="-"/>
              <a:defRPr/>
            </a:pPr>
            <a:endParaRPr lang="en-US" sz="120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A1147B6-1017-4328-9A1D-9F16B146965B}" type="slidenum">
              <a:rPr lang="en-US" smtClean="0"/>
              <a:pPr>
                <a:defRPr/>
              </a:pPr>
              <a:t>12</a:t>
            </a:fld>
            <a:endParaRPr lang="en-US"/>
          </a:p>
        </p:txBody>
      </p:sp>
    </p:spTree>
    <p:extLst>
      <p:ext uri="{BB962C8B-B14F-4D97-AF65-F5344CB8AC3E}">
        <p14:creationId xmlns:p14="http://schemas.microsoft.com/office/powerpoint/2010/main" val="1507535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algn="l" rtl="0" eaLnBrk="1" fontAlgn="base" hangingPunct="1">
              <a:spcBef>
                <a:spcPct val="30000"/>
              </a:spcBef>
              <a:spcAft>
                <a:spcPct val="0"/>
              </a:spcAft>
              <a:buClr>
                <a:schemeClr val="accent2"/>
              </a:buClr>
              <a:buSzPct val="100000"/>
              <a:buFontTx/>
              <a:buChar char="-"/>
              <a:defRPr/>
            </a:pPr>
            <a:r>
              <a:rPr lang="en-US" sz="1200" kern="1200" dirty="0" smtClean="0">
                <a:solidFill>
                  <a:schemeClr val="tx1"/>
                </a:solidFill>
                <a:latin typeface="Times New Roman" pitchFamily="18" charset="0"/>
                <a:ea typeface="+mn-ea"/>
                <a:cs typeface="+mn-cs"/>
              </a:rPr>
              <a:t>Per DODI 8170.01, Do not use non-DoD-controlled electronic messaging services to process non-public DoD information, regardless of the service’s perceived appearance of security (e.g., “private” Instagram accounts, “protected” tweets, “private” Facebook groups, “encrypted” WhatsApp messages). </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Use of commercial applications for official Navy business is a constant and growing vulnerability.</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Just because commercial applications are available, it does not mean they should be used for military business.  </a:t>
            </a:r>
          </a:p>
          <a:p>
            <a:pPr marL="285750" lvl="1" indent="-285750" algn="l" rtl="0" eaLnBrk="1" fontAlgn="base" hangingPunct="1">
              <a:spcBef>
                <a:spcPct val="30000"/>
              </a:spcBef>
              <a:spcAft>
                <a:spcPct val="0"/>
              </a:spcAft>
              <a:buClr>
                <a:schemeClr val="accent2"/>
              </a:buClr>
              <a:buSzPct val="100000"/>
              <a:buFontTx/>
              <a:buChar char="-"/>
              <a:defRPr/>
            </a:pPr>
            <a:r>
              <a:rPr lang="en-US" dirty="0" err="1" smtClean="0">
                <a:solidFill>
                  <a:schemeClr val="tx2"/>
                </a:solidFill>
              </a:rPr>
              <a:t>WhatApp</a:t>
            </a:r>
            <a:r>
              <a:rPr lang="en-US" dirty="0" smtClean="0">
                <a:solidFill>
                  <a:schemeClr val="tx2"/>
                </a:solidFill>
              </a:rPr>
              <a:t>, Slack, </a:t>
            </a:r>
            <a:r>
              <a:rPr lang="en-US" dirty="0" err="1" smtClean="0">
                <a:solidFill>
                  <a:schemeClr val="tx2"/>
                </a:solidFill>
              </a:rPr>
              <a:t>GroupMe</a:t>
            </a:r>
            <a:r>
              <a:rPr lang="en-US" dirty="0" smtClean="0">
                <a:solidFill>
                  <a:schemeClr val="tx2"/>
                </a:solidFill>
              </a:rPr>
              <a:t>, Facebook Messenger and several others, and new ones in the future, are not authorized unless approved by DOD prior to use for military business.</a:t>
            </a:r>
          </a:p>
          <a:p>
            <a:pPr marL="285750" lvl="1" indent="-285750" algn="l" rtl="0" eaLnBrk="1" fontAlgn="base" hangingPunct="1">
              <a:spcBef>
                <a:spcPct val="30000"/>
              </a:spcBef>
              <a:spcAft>
                <a:spcPct val="0"/>
              </a:spcAft>
              <a:buClr>
                <a:schemeClr val="accent2"/>
              </a:buClr>
              <a:buSzPct val="100000"/>
              <a:buFontTx/>
              <a:buChar char="-"/>
              <a:defRPr/>
            </a:pPr>
            <a:r>
              <a:rPr lang="en-US" dirty="0" smtClean="0">
                <a:solidFill>
                  <a:schemeClr val="tx2"/>
                </a:solidFill>
              </a:rPr>
              <a:t>When in doubt, ask your Immediate Senior in Command.</a:t>
            </a:r>
          </a:p>
          <a:p>
            <a:pPr lvl="0">
              <a:buClr>
                <a:schemeClr val="accent2"/>
              </a:buClr>
              <a:buSzPct val="100000"/>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363997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Social </a:t>
            </a:r>
            <a:r>
              <a:rPr lang="en-US" dirty="0"/>
              <a:t>media </a:t>
            </a:r>
            <a:r>
              <a:rPr lang="en-US" dirty="0" smtClean="0"/>
              <a:t>plays an important </a:t>
            </a:r>
            <a:r>
              <a:rPr lang="en-US" dirty="0"/>
              <a:t>role in U.S. military information operations (IO). </a:t>
            </a:r>
            <a:r>
              <a:rPr lang="en-US" dirty="0" smtClean="0"/>
              <a: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People </a:t>
            </a:r>
            <a:r>
              <a:rPr lang="en-US" dirty="0"/>
              <a:t>around world, including civilian populations, U.S. allies, and U.S. state and non-state sponsored adversaries</a:t>
            </a:r>
            <a:r>
              <a:rPr lang="en-US" baseline="0" dirty="0"/>
              <a:t> and criminals</a:t>
            </a:r>
            <a:r>
              <a:rPr lang="en-US" dirty="0"/>
              <a:t> use social media and publically available information </a:t>
            </a:r>
            <a:r>
              <a:rPr lang="en-US" dirty="0" smtClean="0"/>
              <a:t>(PAI) platforms </a:t>
            </a:r>
            <a:r>
              <a:rPr lang="en-US" dirty="0"/>
              <a:t>to share,</a:t>
            </a:r>
            <a:r>
              <a:rPr lang="en-US" baseline="0" dirty="0"/>
              <a:t> gather and aggregate </a:t>
            </a:r>
            <a:r>
              <a:rPr lang="en-US" dirty="0"/>
              <a:t>information and persuade others.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The </a:t>
            </a:r>
            <a:r>
              <a:rPr lang="en-US" dirty="0"/>
              <a:t>rapid growth of the communication technologies that support social media and PAI platforms </a:t>
            </a:r>
            <a:r>
              <a:rPr lang="en-US" dirty="0" smtClean="0"/>
              <a:t>provides our </a:t>
            </a:r>
            <a:r>
              <a:rPr lang="en-US" dirty="0"/>
              <a:t>adversaries an asymmetric advantage.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Low </a:t>
            </a:r>
            <a:r>
              <a:rPr lang="en-US" dirty="0"/>
              <a:t>cost of </a:t>
            </a:r>
            <a:r>
              <a:rPr lang="en-US" dirty="0" smtClean="0"/>
              <a:t>entry, relative </a:t>
            </a:r>
            <a:r>
              <a:rPr lang="en-US" dirty="0"/>
              <a:t>operational </a:t>
            </a:r>
            <a:r>
              <a:rPr lang="en-US" dirty="0" smtClean="0"/>
              <a:t>agility and easy access to new </a:t>
            </a:r>
            <a:r>
              <a:rPr lang="en-US" dirty="0"/>
              <a:t>technologies makes it increasingly difficult</a:t>
            </a:r>
            <a:r>
              <a:rPr lang="en-US" baseline="0" dirty="0"/>
              <a:t> to counter nefarious efforts. </a:t>
            </a:r>
            <a:r>
              <a:rPr lang="en-US" dirty="0"/>
              <a:t>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While </a:t>
            </a:r>
            <a:r>
              <a:rPr lang="en-US" dirty="0"/>
              <a:t>there are compelling national security reasons to field a social media and</a:t>
            </a:r>
            <a:r>
              <a:rPr lang="en-US" baseline="0" dirty="0"/>
              <a:t> PAI space</a:t>
            </a:r>
            <a:r>
              <a:rPr lang="en-US" dirty="0"/>
              <a:t> analysis capability, the U.S. Department of Defense (DoD) must do so both while navigating U.S. law and cultural norms and under conditions of great uncertainty. </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Amid </a:t>
            </a:r>
            <a:r>
              <a:rPr lang="en-US" dirty="0"/>
              <a:t>quickly evolving technologies and communication trends, there is a risk that DoD could invest in soon-to-be obsolete capabilities or encounter other challenges in building its analytic capacity and applying it in an effective and practical manner.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77698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800" dirty="0"/>
              <a:t>This slide</a:t>
            </a:r>
            <a:r>
              <a:rPr lang="en-US" sz="800" baseline="0" dirty="0"/>
              <a:t> shows some basic Social Media Do’s and Don’ts</a:t>
            </a:r>
          </a:p>
          <a:p>
            <a:pPr marL="0" indent="0">
              <a:buFontTx/>
              <a:buNone/>
            </a:pPr>
            <a:r>
              <a:rPr lang="en-US" sz="800" u="none" baseline="0" dirty="0">
                <a:solidFill>
                  <a:srgbClr val="00B050"/>
                </a:solidFill>
                <a:latin typeface="Arial" panose="020B0604020202020204" pitchFamily="34" charset="0"/>
                <a:cs typeface="Arial" panose="020B0604020202020204" pitchFamily="34" charset="0"/>
              </a:rPr>
              <a:t>   </a:t>
            </a:r>
            <a:r>
              <a:rPr lang="en-US" sz="800" b="1" u="sng" baseline="0" dirty="0">
                <a:solidFill>
                  <a:srgbClr val="00B050"/>
                </a:solidFill>
                <a:latin typeface="Arial" panose="020B0604020202020204" pitchFamily="34" charset="0"/>
                <a:cs typeface="Arial" panose="020B0604020202020204" pitchFamily="34" charset="0"/>
              </a:rPr>
              <a:t>DO</a:t>
            </a:r>
          </a:p>
          <a:p>
            <a:pPr marL="628650" lvl="1" indent="-171450">
              <a:buFontTx/>
              <a:buChar char="-"/>
            </a:pPr>
            <a:r>
              <a:rPr lang="en-US" sz="800" dirty="0">
                <a:solidFill>
                  <a:srgbClr val="00B050"/>
                </a:solidFill>
                <a:latin typeface="Arial" panose="020B0604020202020204" pitchFamily="34" charset="0"/>
                <a:cs typeface="Arial" panose="020B0604020202020204" pitchFamily="34" charset="0"/>
              </a:rPr>
              <a:t>Utilize</a:t>
            </a:r>
            <a:r>
              <a:rPr lang="en-US" sz="800" b="0" dirty="0">
                <a:solidFill>
                  <a:srgbClr val="00B050"/>
                </a:solidFill>
                <a:latin typeface="Arial" panose="020B0604020202020204" pitchFamily="34" charset="0"/>
                <a:cs typeface="Arial" panose="020B0604020202020204" pitchFamily="34" charset="0"/>
              </a:rPr>
              <a:t> </a:t>
            </a:r>
            <a:r>
              <a:rPr lang="en-US" sz="800" b="0" dirty="0" smtClean="0">
                <a:solidFill>
                  <a:schemeClr val="tx1"/>
                </a:solidFill>
                <a:latin typeface="Arial" panose="020B0604020202020204" pitchFamily="34" charset="0"/>
                <a:cs typeface="Arial" panose="020B0604020202020204" pitchFamily="34" charset="0"/>
              </a:rPr>
              <a:t>appropriate</a:t>
            </a:r>
            <a:r>
              <a:rPr lang="en-US" sz="800" b="0" baseline="0" dirty="0" smtClean="0">
                <a:solidFill>
                  <a:schemeClr val="tx1"/>
                </a:solidFill>
                <a:latin typeface="Arial" panose="020B0604020202020204" pitchFamily="34" charset="0"/>
                <a:cs typeface="Arial" panose="020B0604020202020204" pitchFamily="34" charset="0"/>
              </a:rPr>
              <a:t> </a:t>
            </a:r>
            <a:r>
              <a:rPr lang="en-US" sz="800" b="0" dirty="0" smtClean="0">
                <a:latin typeface="Arial" panose="020B0604020202020204" pitchFamily="34" charset="0"/>
                <a:cs typeface="Arial" panose="020B0604020202020204" pitchFamily="34" charset="0"/>
              </a:rPr>
              <a:t>security and</a:t>
            </a:r>
            <a:r>
              <a:rPr lang="en-US" sz="800" b="0" baseline="0" dirty="0" smtClean="0">
                <a:latin typeface="Arial" panose="020B0604020202020204" pitchFamily="34" charset="0"/>
                <a:cs typeface="Arial" panose="020B0604020202020204" pitchFamily="34" charset="0"/>
              </a:rPr>
              <a:t> privacy</a:t>
            </a:r>
            <a:r>
              <a:rPr lang="en-US" sz="800" b="0" dirty="0" smtClean="0">
                <a:latin typeface="Arial" panose="020B0604020202020204" pitchFamily="34" charset="0"/>
                <a:cs typeface="Arial" panose="020B0604020202020204" pitchFamily="34" charset="0"/>
              </a:rPr>
              <a:t> </a:t>
            </a:r>
            <a:r>
              <a:rPr lang="en-US" sz="800" b="0" dirty="0">
                <a:latin typeface="Arial" panose="020B0604020202020204" pitchFamily="34" charset="0"/>
                <a:cs typeface="Arial" panose="020B0604020202020204" pitchFamily="34" charset="0"/>
              </a:rPr>
              <a:t>settings</a:t>
            </a:r>
            <a:r>
              <a:rPr lang="en-US" sz="800" b="0" baseline="0" dirty="0">
                <a:latin typeface="Arial" panose="020B0604020202020204" pitchFamily="34" charset="0"/>
                <a:cs typeface="Arial" panose="020B0604020202020204" pitchFamily="34" charset="0"/>
              </a:rPr>
              <a:t> – this will help </a:t>
            </a:r>
            <a:r>
              <a:rPr lang="en-US" sz="800" b="0" baseline="0" dirty="0" smtClean="0">
                <a:latin typeface="Arial" panose="020B0604020202020204" pitchFamily="34" charset="0"/>
                <a:cs typeface="Arial" panose="020B0604020202020204" pitchFamily="34" charset="0"/>
              </a:rPr>
              <a:t>minimize your </a:t>
            </a:r>
            <a:r>
              <a:rPr lang="en-US" sz="800" b="0" baseline="0" dirty="0">
                <a:latin typeface="Arial" panose="020B0604020202020204" pitchFamily="34" charset="0"/>
                <a:cs typeface="Arial" panose="020B0604020202020204" pitchFamily="34" charset="0"/>
              </a:rPr>
              <a:t>digital footprint and </a:t>
            </a:r>
            <a:r>
              <a:rPr lang="en-US" sz="800" b="0" baseline="0" dirty="0" smtClean="0">
                <a:latin typeface="Arial" panose="020B0604020202020204" pitchFamily="34" charset="0"/>
                <a:cs typeface="Arial" panose="020B0604020202020204" pitchFamily="34" charset="0"/>
              </a:rPr>
              <a:t>access </a:t>
            </a:r>
            <a:r>
              <a:rPr lang="en-US" sz="800" b="0" baseline="0" dirty="0">
                <a:latin typeface="Arial" panose="020B0604020202020204" pitchFamily="34" charset="0"/>
                <a:cs typeface="Arial" panose="020B0604020202020204" pitchFamily="34" charset="0"/>
              </a:rPr>
              <a:t>to your information</a:t>
            </a:r>
          </a:p>
          <a:p>
            <a:pPr marL="628650" lvl="1" indent="-171450">
              <a:buFontTx/>
              <a:buChar char="-"/>
            </a:pPr>
            <a:r>
              <a:rPr lang="en-US" sz="800" dirty="0">
                <a:solidFill>
                  <a:srgbClr val="00B050"/>
                </a:solidFill>
                <a:latin typeface="Arial" panose="020B0604020202020204" pitchFamily="34" charset="0"/>
                <a:cs typeface="Arial" panose="020B0604020202020204" pitchFamily="34" charset="0"/>
              </a:rPr>
              <a:t>Verify</a:t>
            </a:r>
            <a:r>
              <a:rPr lang="en-US" sz="800" b="0" dirty="0">
                <a:latin typeface="Arial" panose="020B0604020202020204" pitchFamily="34" charset="0"/>
                <a:cs typeface="Arial" panose="020B0604020202020204" pitchFamily="34" charset="0"/>
              </a:rPr>
              <a:t> all friend requests – </a:t>
            </a:r>
            <a:r>
              <a:rPr lang="en-US" sz="800" b="0" dirty="0" smtClean="0">
                <a:latin typeface="Arial" panose="020B0604020202020204" pitchFamily="34" charset="0"/>
                <a:cs typeface="Arial" panose="020B0604020202020204" pitchFamily="34" charset="0"/>
              </a:rPr>
              <a:t>if</a:t>
            </a:r>
            <a:r>
              <a:rPr lang="en-US" sz="800" b="0" baseline="0" dirty="0" smtClean="0">
                <a:latin typeface="Arial" panose="020B0604020202020204" pitchFamily="34" charset="0"/>
                <a:cs typeface="Arial" panose="020B0604020202020204" pitchFamily="34" charset="0"/>
              </a:rPr>
              <a:t> </a:t>
            </a:r>
            <a:r>
              <a:rPr lang="en-US" sz="800" b="0" baseline="0" dirty="0">
                <a:latin typeface="Arial" panose="020B0604020202020204" pitchFamily="34" charset="0"/>
                <a:cs typeface="Arial" panose="020B0604020202020204" pitchFamily="34" charset="0"/>
              </a:rPr>
              <a:t>you do not know who </a:t>
            </a:r>
            <a:r>
              <a:rPr lang="en-US" sz="800" b="0" baseline="0" dirty="0" smtClean="0">
                <a:latin typeface="Arial" panose="020B0604020202020204" pitchFamily="34" charset="0"/>
                <a:cs typeface="Arial" panose="020B0604020202020204" pitchFamily="34" charset="0"/>
              </a:rPr>
              <a:t>is </a:t>
            </a:r>
            <a:r>
              <a:rPr lang="en-US" sz="800" b="0" baseline="0" dirty="0">
                <a:latin typeface="Arial" panose="020B0604020202020204" pitchFamily="34" charset="0"/>
                <a:cs typeface="Arial" panose="020B0604020202020204" pitchFamily="34" charset="0"/>
              </a:rPr>
              <a:t>sending you the request, do not accept it. It very well could be a GPC actor or criminal. </a:t>
            </a:r>
          </a:p>
          <a:p>
            <a:pPr marL="628650" lvl="1" indent="-171450">
              <a:buFontTx/>
              <a:buChar char="-"/>
            </a:pPr>
            <a:r>
              <a:rPr lang="en-US" sz="800" dirty="0">
                <a:solidFill>
                  <a:srgbClr val="00B050"/>
                </a:solidFill>
              </a:rPr>
              <a:t>Know</a:t>
            </a:r>
            <a:r>
              <a:rPr lang="en-US" sz="800" b="0" dirty="0"/>
              <a:t> who is following you – </a:t>
            </a:r>
            <a:r>
              <a:rPr lang="en-US" sz="800" b="0" dirty="0" smtClean="0"/>
              <a:t>same </a:t>
            </a:r>
            <a:r>
              <a:rPr lang="en-US" sz="800" b="0" dirty="0"/>
              <a:t>as before</a:t>
            </a: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Verify</a:t>
            </a:r>
            <a:r>
              <a:rPr lang="en-US" sz="800" b="0" dirty="0" smtClean="0">
                <a:latin typeface="Arial" panose="020B0604020202020204" pitchFamily="34" charset="0"/>
                <a:cs typeface="Arial" panose="020B0604020202020204" pitchFamily="34" charset="0"/>
              </a:rPr>
              <a:t> </a:t>
            </a:r>
            <a:r>
              <a:rPr lang="en-US" sz="800" b="0" dirty="0">
                <a:latin typeface="Arial" panose="020B0604020202020204" pitchFamily="34" charset="0"/>
                <a:cs typeface="Arial" panose="020B0604020202020204" pitchFamily="34" charset="0"/>
              </a:rPr>
              <a:t>links before clicking – ensure</a:t>
            </a:r>
            <a:r>
              <a:rPr lang="en-US" sz="800" b="0" baseline="0" dirty="0">
                <a:latin typeface="Arial" panose="020B0604020202020204" pitchFamily="34" charset="0"/>
                <a:cs typeface="Arial" panose="020B0604020202020204" pitchFamily="34" charset="0"/>
              </a:rPr>
              <a:t> you are not a target of </a:t>
            </a:r>
            <a:r>
              <a:rPr lang="en-US" sz="800" b="0" baseline="0" dirty="0" smtClean="0">
                <a:latin typeface="Arial" panose="020B0604020202020204" pitchFamily="34" charset="0"/>
                <a:cs typeface="Arial" panose="020B0604020202020204" pitchFamily="34" charset="0"/>
              </a:rPr>
              <a:t>phishing </a:t>
            </a:r>
            <a:r>
              <a:rPr lang="en-US" sz="800" b="0" baseline="0" dirty="0">
                <a:latin typeface="Arial" panose="020B0604020202020204" pitchFamily="34" charset="0"/>
                <a:cs typeface="Arial" panose="020B0604020202020204" pitchFamily="34" charset="0"/>
              </a:rPr>
              <a:t>or spearfishing, or receive a virus or </a:t>
            </a:r>
            <a:r>
              <a:rPr lang="en-US" sz="800" b="0" baseline="0" dirty="0" smtClean="0">
                <a:latin typeface="Arial" panose="020B0604020202020204" pitchFamily="34" charset="0"/>
                <a:cs typeface="Arial" panose="020B0604020202020204" pitchFamily="34" charset="0"/>
              </a:rPr>
              <a:t>malware </a:t>
            </a:r>
            <a:r>
              <a:rPr lang="en-US" sz="800" b="0" baseline="0" dirty="0">
                <a:latin typeface="Arial" panose="020B0604020202020204" pitchFamily="34" charset="0"/>
                <a:cs typeface="Arial" panose="020B0604020202020204" pitchFamily="34" charset="0"/>
              </a:rPr>
              <a:t>thru the link.</a:t>
            </a: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Review </a:t>
            </a:r>
            <a:r>
              <a:rPr lang="en-US" sz="800" b="0" dirty="0" smtClean="0">
                <a:latin typeface="Arial" panose="020B0604020202020204" pitchFamily="34" charset="0"/>
                <a:cs typeface="Arial" panose="020B0604020202020204" pitchFamily="34" charset="0"/>
              </a:rPr>
              <a:t>your </a:t>
            </a:r>
            <a:r>
              <a:rPr lang="en-US" sz="800" b="0" dirty="0">
                <a:latin typeface="Arial" panose="020B0604020202020204" pitchFamily="34" charset="0"/>
                <a:cs typeface="Arial" panose="020B0604020202020204" pitchFamily="34" charset="0"/>
              </a:rPr>
              <a:t>family’s security settings </a:t>
            </a:r>
            <a:r>
              <a:rPr lang="en-US" sz="800" b="0" dirty="0" smtClean="0">
                <a:latin typeface="Arial" panose="020B0604020202020204" pitchFamily="34" charset="0"/>
                <a:cs typeface="Arial" panose="020B0604020202020204" pitchFamily="34" charset="0"/>
              </a:rPr>
              <a:t>and what </a:t>
            </a:r>
            <a:r>
              <a:rPr lang="en-US" sz="800" b="0" dirty="0">
                <a:latin typeface="Arial" panose="020B0604020202020204" pitchFamily="34" charset="0"/>
                <a:cs typeface="Arial" panose="020B0604020202020204" pitchFamily="34" charset="0"/>
              </a:rPr>
              <a:t>they post about you </a:t>
            </a:r>
            <a:r>
              <a:rPr lang="en-US" sz="800" b="0" dirty="0" smtClean="0">
                <a:latin typeface="Arial" panose="020B0604020202020204" pitchFamily="34" charset="0"/>
                <a:cs typeface="Arial" panose="020B0604020202020204" pitchFamily="34" charset="0"/>
              </a:rPr>
              <a:t>and the </a:t>
            </a:r>
            <a:r>
              <a:rPr lang="en-US" sz="800" b="0" dirty="0">
                <a:latin typeface="Arial" panose="020B0604020202020204" pitchFamily="34" charset="0"/>
                <a:cs typeface="Arial" panose="020B0604020202020204" pitchFamily="34" charset="0"/>
              </a:rPr>
              <a:t>Navy. Talk to your family</a:t>
            </a:r>
            <a:r>
              <a:rPr lang="en-US" sz="800" b="0" baseline="0" dirty="0">
                <a:latin typeface="Arial" panose="020B0604020202020204" pitchFamily="34" charset="0"/>
                <a:cs typeface="Arial" panose="020B0604020202020204" pitchFamily="34" charset="0"/>
              </a:rPr>
              <a:t> and ensure they know the risks. </a:t>
            </a:r>
          </a:p>
          <a:p>
            <a:pPr marL="628650" lvl="1" indent="-171450">
              <a:buFontTx/>
              <a:buChar char="-"/>
            </a:pPr>
            <a:r>
              <a:rPr lang="en-US" sz="800" b="0" dirty="0">
                <a:solidFill>
                  <a:srgbClr val="00B050"/>
                </a:solidFill>
                <a:latin typeface="Arial" panose="020B0604020202020204" pitchFamily="34" charset="0"/>
                <a:cs typeface="Arial" panose="020B0604020202020204" pitchFamily="34" charset="0"/>
              </a:rPr>
              <a:t>Understand</a:t>
            </a:r>
            <a:r>
              <a:rPr lang="en-US" sz="800" b="0" dirty="0">
                <a:latin typeface="Arial" panose="020B0604020202020204" pitchFamily="34" charset="0"/>
                <a:cs typeface="Arial" panose="020B0604020202020204" pitchFamily="34" charset="0"/>
              </a:rPr>
              <a:t> the </a:t>
            </a:r>
            <a:r>
              <a:rPr lang="en-US" sz="800" b="0" dirty="0" smtClean="0">
                <a:latin typeface="Arial" panose="020B0604020202020204" pitchFamily="34" charset="0"/>
                <a:cs typeface="Arial" panose="020B0604020202020204" pitchFamily="34" charset="0"/>
              </a:rPr>
              <a:t>risks associated with geo-tagged information.</a:t>
            </a:r>
            <a:r>
              <a:rPr lang="en-US" sz="800" b="0" baseline="0" dirty="0" smtClean="0">
                <a:latin typeface="Arial" panose="020B0604020202020204" pitchFamily="34" charset="0"/>
                <a:cs typeface="Arial" panose="020B0604020202020204" pitchFamily="34" charset="0"/>
              </a:rPr>
              <a:t> </a:t>
            </a:r>
            <a:r>
              <a:rPr lang="en-US" sz="800" b="0" dirty="0" smtClean="0">
                <a:latin typeface="Arial" panose="020B0604020202020204" pitchFamily="34" charset="0"/>
                <a:cs typeface="Arial" panose="020B0604020202020204" pitchFamily="34" charset="0"/>
              </a:rPr>
              <a:t> </a:t>
            </a:r>
            <a:endParaRPr lang="en-US" sz="800" b="0" dirty="0">
              <a:latin typeface="Arial" panose="020B0604020202020204" pitchFamily="34" charset="0"/>
              <a:cs typeface="Arial" panose="020B0604020202020204" pitchFamily="34" charset="0"/>
            </a:endParaRPr>
          </a:p>
          <a:p>
            <a:pPr marL="628650" lvl="1" indent="-171450">
              <a:buFontTx/>
              <a:buChar char="-"/>
            </a:pPr>
            <a:r>
              <a:rPr lang="en-US" sz="800" dirty="0" smtClean="0">
                <a:solidFill>
                  <a:srgbClr val="00B050"/>
                </a:solidFill>
                <a:latin typeface="Arial" panose="020B0604020202020204" pitchFamily="34" charset="0"/>
                <a:cs typeface="Arial" panose="020B0604020202020204" pitchFamily="34" charset="0"/>
              </a:rPr>
              <a:t>Completely</a:t>
            </a:r>
            <a:r>
              <a:rPr lang="en-US" sz="800" baseline="0" dirty="0" smtClean="0">
                <a:solidFill>
                  <a:srgbClr val="00B050"/>
                </a:solidFill>
                <a:latin typeface="Arial" panose="020B0604020202020204" pitchFamily="34" charset="0"/>
                <a:cs typeface="Arial" panose="020B0604020202020204" pitchFamily="34" charset="0"/>
              </a:rPr>
              <a:t> review and understand the terms of services of each platform you socialize on. </a:t>
            </a:r>
            <a:endParaRPr lang="en-US" sz="800" b="0" dirty="0">
              <a:latin typeface="Arial" panose="020B0604020202020204" pitchFamily="34" charset="0"/>
              <a:cs typeface="Arial" panose="020B0604020202020204" pitchFamily="34" charset="0"/>
            </a:endParaRPr>
          </a:p>
          <a:p>
            <a:pPr marL="109537" indent="0">
              <a:buClr>
                <a:schemeClr val="tx1"/>
              </a:buClr>
              <a:buFontTx/>
              <a:buNone/>
              <a:defRPr/>
            </a:pPr>
            <a:r>
              <a:rPr kumimoji="0" lang="en-US" sz="800" b="1" i="0" u="sng"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DON’T</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Depend</a:t>
            </a:r>
            <a:r>
              <a:rPr kumimoji="0" lang="en-US" sz="800" b="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on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security or privacy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settings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typical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default settings do not have the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user’s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privacy in mind. </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Trust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Add-On’s or Applications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verify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before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adding,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that it will not change your security setting and/or it’s not malicious. </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Discuss</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 personal/work details or answer</a:t>
            </a:r>
            <a:r>
              <a:rPr kumimoji="0" lang="en-US" sz="800" b="0" i="0" u="none" strike="noStrike" kern="0" cap="none" spc="0" normalizeH="0" noProof="0" dirty="0">
                <a:ln>
                  <a:noFill/>
                </a:ln>
                <a:effectLst/>
                <a:uLnTx/>
                <a:uFillTx/>
                <a:latin typeface="Arial" panose="020B0604020202020204" pitchFamily="34" charset="0"/>
                <a:ea typeface="+mn-ea"/>
                <a:cs typeface="Arial" panose="020B0604020202020204" pitchFamily="34" charset="0"/>
              </a:rPr>
              <a:t> questions </a:t>
            </a:r>
            <a:r>
              <a:rPr lang="en-US" sz="800" b="0" kern="0" dirty="0">
                <a:latin typeface="Arial" panose="020B0604020202020204" pitchFamily="34" charset="0"/>
                <a:cs typeface="Arial" panose="020B0604020202020204" pitchFamily="34" charset="0"/>
              </a:rPr>
              <a:t>from strangers – GPC actors are known</a:t>
            </a:r>
            <a:r>
              <a:rPr lang="en-US" sz="800" b="0" kern="0" baseline="0" dirty="0">
                <a:latin typeface="Arial" panose="020B0604020202020204" pitchFamily="34" charset="0"/>
                <a:cs typeface="Arial" panose="020B0604020202020204" pitchFamily="34" charset="0"/>
              </a:rPr>
              <a:t> to target military members </a:t>
            </a:r>
            <a:r>
              <a:rPr lang="en-US" sz="800" b="0" kern="0" baseline="0" dirty="0" smtClean="0">
                <a:latin typeface="Arial" panose="020B0604020202020204" pitchFamily="34" charset="0"/>
                <a:cs typeface="Arial" panose="020B0604020202020204" pitchFamily="34" charset="0"/>
              </a:rPr>
              <a:t>and </a:t>
            </a:r>
            <a:r>
              <a:rPr lang="en-US" sz="800" b="0" kern="0" baseline="0" dirty="0">
                <a:latin typeface="Arial" panose="020B0604020202020204" pitchFamily="34" charset="0"/>
                <a:cs typeface="Arial" panose="020B0604020202020204" pitchFamily="34" charset="0"/>
              </a:rPr>
              <a:t>solicit technical information.</a:t>
            </a: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Correct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other’s Posts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this could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be a baiting opportunity to solicit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information.</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95287" indent="-285750">
              <a:buClr>
                <a:schemeClr val="tx1"/>
              </a:buClr>
              <a:buFontTx/>
              <a:buChar char="-"/>
              <a:defRPr/>
            </a:pP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800"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Check-In</a:t>
            </a:r>
            <a:r>
              <a:rPr kumimoji="0" lang="en-US" sz="800"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to places –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people who know where you are, also know where you are not, like your home.  </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95287" indent="-285750">
              <a:buClr>
                <a:schemeClr val="tx1"/>
              </a:buClr>
              <a:buFontTx/>
              <a:buChar char="-"/>
              <a:defRPr/>
            </a:pPr>
            <a:r>
              <a:rPr kumimoji="0" lang="en-US" sz="800" i="0" u="none" strike="noStrike" kern="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Think </a:t>
            </a:r>
            <a:r>
              <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you have any “RIGHT” to privacy on the </a:t>
            </a:r>
            <a:r>
              <a:rPr kumimoji="0" lang="en-US" sz="800" b="0" i="0" u="none" strike="noStrike" kern="0" cap="none" spc="0" normalizeH="0" baseline="0" noProof="0" dirty="0" smtClean="0">
                <a:ln>
                  <a:noFill/>
                </a:ln>
                <a:effectLst/>
                <a:uLnTx/>
                <a:uFillTx/>
                <a:latin typeface="Arial" panose="020B0604020202020204" pitchFamily="34" charset="0"/>
                <a:ea typeface="+mn-ea"/>
                <a:cs typeface="Arial" panose="020B0604020202020204" pitchFamily="34" charset="0"/>
              </a:rPr>
              <a:t>Internet, because you do not.</a:t>
            </a:r>
            <a:endParaRPr kumimoji="0" lang="en-US" sz="8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sz="800"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119745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a:t>Risk</a:t>
            </a:r>
            <a:r>
              <a:rPr lang="en-US" baseline="0" dirty="0"/>
              <a:t> is the probability an adversary will gain knowledge of your critical </a:t>
            </a:r>
            <a:r>
              <a:rPr lang="en-US" baseline="0" dirty="0" smtClean="0"/>
              <a:t>information, </a:t>
            </a:r>
            <a:r>
              <a:rPr lang="en-US" baseline="0" dirty="0"/>
              <a:t>and the impact it will have on your mission if they are successful.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When assessing risk, you must think about how it could impact the lives of personnel, the mission, how much the </a:t>
            </a:r>
            <a:r>
              <a:rPr lang="en-US" baseline="0" dirty="0" smtClean="0"/>
              <a:t>organization </a:t>
            </a:r>
            <a:r>
              <a:rPr lang="en-US" baseline="0" dirty="0"/>
              <a:t>stands to lose in money, and time lost as a result of the mission being impacted. </a:t>
            </a: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dirty="0" smtClean="0">
                <a:solidFill>
                  <a:schemeClr val="tx2"/>
                </a:solidFill>
              </a:rPr>
              <a:t>How much are we willing to accept by disclosing critical information, displaying indicators, or not properly identifying vulnerabilities?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solidFill>
                  <a:schemeClr val="tx2"/>
                </a:solidFill>
              </a:rPr>
              <a:t>Much like ORM and safety, Commanding Officers must determine the acceptable level of risk if critical information is exploited and potentially acted upon.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2607892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baseline="0" dirty="0" smtClean="0"/>
              <a:t>Countermeasures will effectively negate or reduce an adversary’s ability to exploit vulnerabilities, or collect and process critical information. </a:t>
            </a:r>
          </a:p>
          <a:p>
            <a:pPr marL="171450" lvl="0" indent="-171450" eaLnBrk="1" hangingPunct="1">
              <a:buFontTx/>
              <a:buChar char="-"/>
            </a:pPr>
            <a:r>
              <a:rPr lang="en-US" dirty="0" smtClean="0">
                <a:solidFill>
                  <a:schemeClr val="tx2"/>
                </a:solidFill>
              </a:rPr>
              <a:t>For most vulnerabilities, there is likely an inexpensive countermeasure.</a:t>
            </a:r>
          </a:p>
          <a:p>
            <a:pPr marL="171450" lvl="0" indent="-171450" eaLnBrk="1" hangingPunct="1">
              <a:buFontTx/>
              <a:buChar char="-"/>
            </a:pPr>
            <a:r>
              <a:rPr lang="en-US" dirty="0" smtClean="0">
                <a:solidFill>
                  <a:schemeClr val="tx2"/>
                </a:solidFill>
              </a:rPr>
              <a:t>Training is one of the most effective countermeasures, when adhered to and policies are followed.</a:t>
            </a:r>
            <a:endParaRPr lang="en-US" baseline="0" dirty="0"/>
          </a:p>
          <a:p>
            <a:pPr marL="171450" indent="-171450" eaLnBrk="1" hangingPunct="1">
              <a:buFontTx/>
              <a:buChar char="-"/>
            </a:pPr>
            <a:r>
              <a:rPr lang="en-US" dirty="0"/>
              <a:t>Think back to the list of vulnerabilities on previous slides.  Remember “L</a:t>
            </a:r>
            <a:r>
              <a:rPr lang="en-US" baseline="0" dirty="0"/>
              <a:t>ack of awareness” is a common vulnerability?  We cannot just keep shrugging our shoulders when we violate policy or just say we were not aware of something.  </a:t>
            </a:r>
          </a:p>
          <a:p>
            <a:pPr marL="171450" indent="-171450" eaLnBrk="1" hangingPunct="1">
              <a:buFontTx/>
              <a:buChar char="-"/>
            </a:pPr>
            <a:r>
              <a:rPr lang="en-US" baseline="0" dirty="0"/>
              <a:t>How can you mitigate this particular vulnerability?  Training!  Providing regular awareness training so personnel have a better understanding of what information to protect, and how to protect it. </a:t>
            </a:r>
            <a:endParaRPr lang="en-US" baseline="0" dirty="0" smtClean="0"/>
          </a:p>
          <a:p>
            <a:pPr marL="171450" lvl="0" indent="-171450" eaLnBrk="1" hangingPunct="1">
              <a:buFontTx/>
              <a:buChar char="-"/>
            </a:pPr>
            <a:r>
              <a:rPr lang="en-US" dirty="0" smtClean="0">
                <a:solidFill>
                  <a:schemeClr val="tx2"/>
                </a:solidFill>
              </a:rPr>
              <a:t>Per NSPM-28, Identity Management (</a:t>
            </a:r>
            <a:r>
              <a:rPr lang="en-US" dirty="0" err="1" smtClean="0">
                <a:solidFill>
                  <a:schemeClr val="tx2"/>
                </a:solidFill>
              </a:rPr>
              <a:t>IdM</a:t>
            </a:r>
            <a:r>
              <a:rPr lang="en-US" dirty="0" smtClean="0">
                <a:solidFill>
                  <a:schemeClr val="tx2"/>
                </a:solidFill>
              </a:rPr>
              <a:t>) means an OPSEC capability that seeks to mitigate risks to personnel, organizations, missions, and capabilities through the discovery, examination, analysis, assessment, and management of an individual’s or organization’s identity elements, characteristics, or other attributes in public or non-public records and databases or in social media or other unstructured data sources. </a:t>
            </a:r>
            <a:r>
              <a:rPr lang="en-US" baseline="0" dirty="0" smtClean="0">
                <a:solidFill>
                  <a:schemeClr val="tx2"/>
                </a:solidFill>
              </a:rPr>
              <a:t> The Navy as a service does not have a dedicated </a:t>
            </a:r>
            <a:r>
              <a:rPr lang="en-US" baseline="0" dirty="0" err="1" smtClean="0">
                <a:solidFill>
                  <a:schemeClr val="tx2"/>
                </a:solidFill>
              </a:rPr>
              <a:t>IdM</a:t>
            </a:r>
            <a:r>
              <a:rPr lang="en-US" baseline="0" dirty="0" smtClean="0">
                <a:solidFill>
                  <a:schemeClr val="tx2"/>
                </a:solidFill>
              </a:rPr>
              <a:t> program, but there are certain elements within the service that have adopted this program for the protection of its personnel.  </a:t>
            </a:r>
          </a:p>
          <a:p>
            <a:pPr marL="171450" indent="-171450" eaLnBrk="1" hangingPunct="1">
              <a:buFontTx/>
              <a:buChar char="-"/>
            </a:pPr>
            <a:r>
              <a:rPr lang="en-US" baseline="0" dirty="0" smtClean="0">
                <a:solidFill>
                  <a:schemeClr val="tx2"/>
                </a:solidFill>
              </a:rPr>
              <a:t>E</a:t>
            </a:r>
            <a:r>
              <a:rPr lang="en-US" dirty="0" smtClean="0">
                <a:solidFill>
                  <a:schemeClr val="tx2"/>
                </a:solidFill>
              </a:rPr>
              <a:t>ffective countermeasures will Influence or manipulate an adversary’s perception, causing them to:</a:t>
            </a:r>
          </a:p>
          <a:p>
            <a:pPr marL="628650" lvl="1" indent="-171450" eaLnBrk="1" hangingPunct="1">
              <a:buFontTx/>
              <a:buChar char="-"/>
            </a:pPr>
            <a:r>
              <a:rPr lang="en-US" dirty="0" smtClean="0">
                <a:solidFill>
                  <a:schemeClr val="tx2"/>
                </a:solidFill>
              </a:rPr>
              <a:t>Take no action</a:t>
            </a:r>
          </a:p>
          <a:p>
            <a:pPr marL="628650" lvl="1" indent="-171450" eaLnBrk="1" hangingPunct="1">
              <a:buFontTx/>
              <a:buChar char="-"/>
            </a:pPr>
            <a:r>
              <a:rPr lang="en-US" dirty="0" smtClean="0">
                <a:solidFill>
                  <a:schemeClr val="tx2"/>
                </a:solidFill>
              </a:rPr>
              <a:t>React too late </a:t>
            </a:r>
          </a:p>
          <a:p>
            <a:pPr marL="628650" lvl="1" indent="-171450" eaLnBrk="1" hangingPunct="1">
              <a:buFontTx/>
              <a:buChar char="-"/>
            </a:pPr>
            <a:r>
              <a:rPr lang="en-US" dirty="0" smtClean="0">
                <a:solidFill>
                  <a:schemeClr val="tx2"/>
                </a:solidFill>
              </a:rPr>
              <a:t>Take the wrong action</a:t>
            </a:r>
          </a:p>
          <a:p>
            <a:pPr marL="171450" lvl="0" indent="-171450" eaLnBrk="1" hangingPunct="1">
              <a:buFontTx/>
              <a:buChar char="-"/>
            </a:pP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17</a:t>
            </a:fld>
            <a:endParaRPr lang="en-US"/>
          </a:p>
        </p:txBody>
      </p:sp>
    </p:spTree>
    <p:extLst>
      <p:ext uri="{BB962C8B-B14F-4D97-AF65-F5344CB8AC3E}">
        <p14:creationId xmlns:p14="http://schemas.microsoft.com/office/powerpoint/2010/main" val="428178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Assessing the effectiveness of an organizations OPSEC posture, or culture requires constant and consistent evaluation or assessing.  A periodic assessment is conducted to evaluate whether or not any measures or countermeasure you enacted are effective, and that the OPSEC cycle is continuous.</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 re-evaluation of the command’s OPSEC posture and ability to maintain essential secrecy.</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periodic assessment determines if anything has changed in the cycle.</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Are your countermeasures effective or ineffective, or are additional countermeasures still required? </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If an area within the cycle requires attention, address the change and continue with the cycle, constantly assessing your OPSEC posture, especially as missions change.</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operational and information environment is constantly evolving and changing, which requires the OPSEC posture to keep pace in maintaining essential secrecy and protecting critical information and indicators.</a:t>
            </a:r>
          </a:p>
          <a:p>
            <a:pPr marL="171450" indent="-171450" algn="l" rtl="0" eaLnBrk="1" fontAlgn="base" hangingPunct="1">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The key takeaway: The OPSEC cycle is not a “one and done” requirement.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18</a:t>
            </a:fld>
            <a:endParaRPr lang="en-US"/>
          </a:p>
        </p:txBody>
      </p:sp>
    </p:spTree>
    <p:extLst>
      <p:ext uri="{BB962C8B-B14F-4D97-AF65-F5344CB8AC3E}">
        <p14:creationId xmlns:p14="http://schemas.microsoft.com/office/powerpoint/2010/main" val="26975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eaLnBrk="1" fontAlgn="base" hangingPunct="1">
              <a:lnSpc>
                <a:spcPct val="115000"/>
              </a:lnSpc>
              <a:spcBef>
                <a:spcPct val="30000"/>
              </a:spcBef>
              <a:spcAft>
                <a:spcPct val="0"/>
              </a:spcAft>
              <a:buFontTx/>
              <a:buChar char="-"/>
              <a:tabLst>
                <a:tab pos="914400" algn="l"/>
              </a:tabLst>
            </a:pPr>
            <a:r>
              <a:rPr lang="en-US" sz="1200" kern="1200" baseline="0" dirty="0" smtClean="0">
                <a:solidFill>
                  <a:schemeClr val="tx1"/>
                </a:solidFill>
                <a:latin typeface="Times New Roman" pitchFamily="18" charset="0"/>
                <a:ea typeface="+mn-ea"/>
                <a:cs typeface="+mn-cs"/>
              </a:rPr>
              <a:t>CUI is unclassified information requiring safeguarding and dissemination controls, consistent with applicable law, regulation, or government policy. </a:t>
            </a:r>
          </a:p>
          <a:p>
            <a:pPr marL="171450" marR="0" lvl="0" indent="-171450" algn="l" rtl="0" eaLnBrk="1" fontAlgn="base" hangingPunct="1">
              <a:lnSpc>
                <a:spcPct val="115000"/>
              </a:lnSpc>
              <a:spcBef>
                <a:spcPct val="30000"/>
              </a:spcBef>
              <a:spcAft>
                <a:spcPct val="0"/>
              </a:spcAft>
              <a:buFontTx/>
              <a:buChar char="-"/>
              <a:tabLst>
                <a:tab pos="457200" algn="l"/>
                <a:tab pos="914400" algn="l"/>
              </a:tabLst>
            </a:pPr>
            <a:r>
              <a:rPr lang="en-US" sz="1200" kern="1200" baseline="0" dirty="0" smtClean="0">
                <a:solidFill>
                  <a:schemeClr val="tx1"/>
                </a:solidFill>
                <a:latin typeface="Times New Roman" pitchFamily="18" charset="0"/>
                <a:ea typeface="+mn-ea"/>
                <a:cs typeface="+mn-cs"/>
              </a:rPr>
              <a:t>Examples of CUI include: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Pre-decisional information and meeting minutes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Investigation documents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Inspection reports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Agency budgetary information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Procurement bids/proposals </a:t>
            </a:r>
          </a:p>
          <a:p>
            <a:pPr marL="628650" marR="0" lvl="2" indent="-171450" algn="l" rtl="0" eaLnBrk="1" fontAlgn="base" hangingPunct="1">
              <a:lnSpc>
                <a:spcPct val="115000"/>
              </a:lnSpc>
              <a:spcBef>
                <a:spcPct val="30000"/>
              </a:spcBef>
              <a:spcAft>
                <a:spcPct val="0"/>
              </a:spcAft>
              <a:buFontTx/>
              <a:buChar char="-"/>
            </a:pPr>
            <a:r>
              <a:rPr lang="en-US" sz="1200" kern="1200" baseline="0" dirty="0" smtClean="0">
                <a:solidFill>
                  <a:schemeClr val="tx1"/>
                </a:solidFill>
                <a:latin typeface="Times New Roman" pitchFamily="18" charset="0"/>
                <a:ea typeface="+mn-ea"/>
                <a:cs typeface="+mn-cs"/>
              </a:rPr>
              <a:t>Personally Identifiable Information (PII) </a:t>
            </a:r>
          </a:p>
          <a:p>
            <a:pPr marL="171450" marR="0" lvl="1" indent="-171450" algn="l" rtl="0" eaLnBrk="1" fontAlgn="base" hangingPunct="1">
              <a:lnSpc>
                <a:spcPct val="115000"/>
              </a:lnSpc>
              <a:spcBef>
                <a:spcPct val="30000"/>
              </a:spcBef>
              <a:spcAft>
                <a:spcPct val="0"/>
              </a:spcAft>
              <a:buFontTx/>
              <a:buChar char="-"/>
            </a:pPr>
            <a:r>
              <a:rPr lang="en-US" sz="1200" b="0" kern="1200" dirty="0" smtClean="0">
                <a:solidFill>
                  <a:schemeClr val="tx1"/>
                </a:solidFill>
                <a:effectLst/>
                <a:latin typeface="Times New Roman" pitchFamily="18" charset="0"/>
                <a:ea typeface="+mn-ea"/>
                <a:cs typeface="+mn-cs"/>
              </a:rPr>
              <a:t>The </a:t>
            </a:r>
            <a:r>
              <a:rPr lang="en-US" sz="1200" b="0" kern="1200" dirty="0" smtClean="0">
                <a:solidFill>
                  <a:schemeClr val="tx1"/>
                </a:solidFill>
                <a:effectLst/>
                <a:latin typeface="Times New Roman" pitchFamily="18" charset="0"/>
                <a:ea typeface="+mn-ea"/>
                <a:cs typeface="+mn-cs"/>
              </a:rPr>
              <a:t>DoD CUI Program website provides relevant information on the DoD CUI Registry, training, policy and desktop aids to properly mark and control DOD </a:t>
            </a:r>
            <a:r>
              <a:rPr lang="en-US" sz="1200" b="0" kern="1200" dirty="0" smtClean="0">
                <a:solidFill>
                  <a:schemeClr val="tx2"/>
                </a:solidFill>
                <a:effectLst/>
                <a:latin typeface="Times New Roman" pitchFamily="18" charset="0"/>
                <a:ea typeface="+mn-ea"/>
                <a:cs typeface="+mn-cs"/>
              </a:rPr>
              <a:t>material (https://www.dodcui.mil). </a:t>
            </a:r>
            <a:r>
              <a:rPr lang="en-US" sz="1200" b="0" kern="1200" dirty="0" smtClean="0">
                <a:solidFill>
                  <a:schemeClr val="tx1"/>
                </a:solidFill>
                <a:effectLst/>
                <a:latin typeface="Times New Roman" pitchFamily="18" charset="0"/>
                <a:ea typeface="+mn-ea"/>
                <a:cs typeface="+mn-cs"/>
              </a:rPr>
              <a:t>Criteria for marking material CUI under the DoD OPSEC category is that the information should be identified on the command/organization/agency/unit/program OPSEC Critical Information List (CIL) or as designated by a senior official. This process identifies unclassified information that must be protected. It almost always results from a command/organization/agency/unit/program official OPSEC program, or is otherwise commonly approved for use by the Senior Official.</a:t>
            </a:r>
            <a:endParaRPr lang="en-US" dirty="0" smtClean="0">
              <a:solidFill>
                <a:schemeClr val="tx2"/>
              </a:solidFill>
            </a:endParaRPr>
          </a:p>
          <a:p>
            <a:pPr marL="171450" marR="0" lvl="1" indent="-171450" algn="l" rtl="0" eaLnBrk="1" fontAlgn="base" hangingPunct="1">
              <a:lnSpc>
                <a:spcPct val="115000"/>
              </a:lnSpc>
              <a:spcBef>
                <a:spcPct val="30000"/>
              </a:spcBef>
              <a:spcAft>
                <a:spcPct val="0"/>
              </a:spcAft>
              <a:buFontTx/>
              <a:buChar char="-"/>
            </a:pPr>
            <a:r>
              <a:rPr lang="en-US" dirty="0" smtClean="0">
                <a:solidFill>
                  <a:schemeClr val="tx2"/>
                </a:solidFill>
              </a:rPr>
              <a:t>Not all CUI is Critical Information, however all Critical Information is CUI.</a:t>
            </a:r>
          </a:p>
          <a:p>
            <a:pPr marL="171450" marR="0" lvl="1" indent="-171450" algn="l" rtl="0" eaLnBrk="1" fontAlgn="base" hangingPunct="1">
              <a:lnSpc>
                <a:spcPct val="115000"/>
              </a:lnSpc>
              <a:spcBef>
                <a:spcPct val="30000"/>
              </a:spcBef>
              <a:spcAft>
                <a:spcPct val="0"/>
              </a:spcAft>
              <a:buFontTx/>
              <a:buChar char="-"/>
            </a:pPr>
            <a:r>
              <a:rPr lang="en-US" dirty="0" smtClean="0">
                <a:solidFill>
                  <a:schemeClr val="tx2"/>
                </a:solidFill>
                <a:ea typeface="+mn-ea"/>
              </a:rPr>
              <a:t>Guidance for CUI, to include its proper destruction, is provided in DOD Instruction 5200.48.</a:t>
            </a:r>
          </a:p>
          <a:p>
            <a:pPr marL="0" marR="0" indent="0" algn="l" rtl="0" eaLnBrk="1" fontAlgn="base" hangingPunct="1">
              <a:lnSpc>
                <a:spcPct val="107000"/>
              </a:lnSpc>
              <a:spcBef>
                <a:spcPct val="30000"/>
              </a:spcBef>
              <a:spcAft>
                <a:spcPct val="0"/>
              </a:spcAft>
              <a:buFontTx/>
              <a:buNone/>
            </a:pPr>
            <a:endParaRPr lang="en-US" sz="1200" kern="1200" baseline="0" dirty="0" smtClean="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19</a:t>
            </a:fld>
            <a:endParaRPr lang="en-US"/>
          </a:p>
        </p:txBody>
      </p:sp>
    </p:spTree>
    <p:extLst>
      <p:ext uri="{BB962C8B-B14F-4D97-AF65-F5344CB8AC3E}">
        <p14:creationId xmlns:p14="http://schemas.microsoft.com/office/powerpoint/2010/main" val="345722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a:t>
            </a:r>
            <a:r>
              <a:rPr lang="en-US" baseline="0" dirty="0"/>
              <a:t> SECNAVINST 3070.2A, 9 May 2019, commands shall include, at a minimum:</a:t>
            </a:r>
          </a:p>
          <a:p>
            <a:pPr marL="171450" indent="-171450">
              <a:buFontTx/>
              <a:buChar char="-"/>
            </a:pPr>
            <a:r>
              <a:rPr lang="en-US" baseline="0" dirty="0"/>
              <a:t>A </a:t>
            </a:r>
            <a:r>
              <a:rPr lang="en-US" sz="1200" b="0" i="0" u="none" strike="noStrike" kern="1200" baseline="0" dirty="0">
                <a:solidFill>
                  <a:schemeClr val="tx1"/>
                </a:solidFill>
                <a:latin typeface="Times New Roman" pitchFamily="18" charset="0"/>
                <a:ea typeface="+mn-ea"/>
                <a:cs typeface="+mn-cs"/>
              </a:rPr>
              <a:t>tailored, command-specific training program that ensures all assigned personnel are aware of the contents of their </a:t>
            </a:r>
            <a:r>
              <a:rPr lang="en-US" sz="1200" b="0" i="0" u="none" strike="noStrike" kern="1200" baseline="0" dirty="0">
                <a:solidFill>
                  <a:srgbClr val="FF0000"/>
                </a:solidFill>
                <a:latin typeface="Times New Roman" pitchFamily="18" charset="0"/>
                <a:ea typeface="+mn-ea"/>
                <a:cs typeface="+mn-cs"/>
              </a:rPr>
              <a:t>Critical </a:t>
            </a:r>
            <a:r>
              <a:rPr lang="en-US" sz="1200" b="0" i="0" u="none" strike="noStrike" kern="1200" baseline="0" dirty="0" smtClean="0">
                <a:solidFill>
                  <a:srgbClr val="FF0000"/>
                </a:solidFill>
                <a:latin typeface="Times New Roman" pitchFamily="18" charset="0"/>
                <a:ea typeface="+mn-ea"/>
                <a:cs typeface="+mn-cs"/>
              </a:rPr>
              <a:t>Information </a:t>
            </a:r>
            <a:r>
              <a:rPr lang="en-US" sz="1200" b="0" i="0" u="none" strike="noStrike" kern="1200" baseline="0" dirty="0">
                <a:solidFill>
                  <a:srgbClr val="FF0000"/>
                </a:solidFill>
                <a:latin typeface="Times New Roman" pitchFamily="18" charset="0"/>
                <a:ea typeface="+mn-ea"/>
                <a:cs typeface="+mn-cs"/>
              </a:rPr>
              <a:t>(</a:t>
            </a:r>
            <a:r>
              <a:rPr lang="en-US" sz="1200" b="0" i="0" u="none" strike="noStrike" kern="1200" baseline="0" dirty="0" smtClean="0">
                <a:solidFill>
                  <a:srgbClr val="FF0000"/>
                </a:solidFill>
                <a:latin typeface="Times New Roman" pitchFamily="18" charset="0"/>
                <a:ea typeface="+mn-ea"/>
                <a:cs typeface="+mn-cs"/>
              </a:rPr>
              <a:t>CIL</a:t>
            </a:r>
            <a:r>
              <a:rPr lang="en-US" sz="1200" b="0" i="0" u="none" strike="noStrike" kern="1200" baseline="0" dirty="0">
                <a:solidFill>
                  <a:srgbClr val="FF0000"/>
                </a:solidFill>
                <a:latin typeface="Times New Roman" pitchFamily="18" charset="0"/>
                <a:ea typeface="+mn-ea"/>
                <a:cs typeface="+mn-cs"/>
              </a:rPr>
              <a:t>) </a:t>
            </a:r>
            <a:r>
              <a:rPr lang="en-US" sz="1200" b="0" i="0" u="none" strike="noStrike" kern="1200" baseline="0" dirty="0">
                <a:solidFill>
                  <a:schemeClr val="tx1"/>
                </a:solidFill>
                <a:latin typeface="Times New Roman" pitchFamily="18" charset="0"/>
                <a:ea typeface="+mn-ea"/>
                <a:cs typeface="+mn-cs"/>
              </a:rPr>
              <a:t>and their specific responsibilities for safeguarding critical information. </a:t>
            </a:r>
          </a:p>
          <a:p>
            <a:pPr marL="171450" indent="-171450">
              <a:buFontTx/>
              <a:buChar char="-"/>
            </a:pPr>
            <a:r>
              <a:rPr lang="en-US" sz="1200" b="0" i="0" u="none" strike="noStrike" kern="1200" baseline="0" dirty="0">
                <a:solidFill>
                  <a:schemeClr val="tx1"/>
                </a:solidFill>
                <a:latin typeface="Times New Roman" pitchFamily="18" charset="0"/>
                <a:ea typeface="+mn-ea"/>
                <a:cs typeface="+mn-cs"/>
              </a:rPr>
              <a:t>All assigned personnel must receive OPSEC training as part of their onboarding process prior to approving personnel for access to DON networks, and at least annually. This training shall include, at a minimum, the unit’s CIL; social media awareness and vulnerabilities; local threats; how to protect, transmit, and destroy controlled unclassified information; risks and guidance pertaining to geolocation-capable devices, applications, and services; and OPSEC review procedures for public release. </a:t>
            </a:r>
          </a:p>
          <a:p>
            <a:pPr marL="171450" indent="-171450">
              <a:buFontTx/>
              <a:buChar char="-"/>
            </a:pPr>
            <a:r>
              <a:rPr lang="en-US" sz="1200" b="0" i="0" u="none" strike="noStrike" kern="1200" baseline="0" dirty="0">
                <a:solidFill>
                  <a:schemeClr val="tx1"/>
                </a:solidFill>
                <a:latin typeface="Times New Roman" pitchFamily="18" charset="0"/>
                <a:ea typeface="+mn-ea"/>
                <a:cs typeface="+mn-cs"/>
              </a:rPr>
              <a:t>All training must be formally documented, maintained, and available online for higher command review. Family outreach shall also be performed to educate the families of assigned personnel about OPSEC principles and concerns. </a:t>
            </a:r>
          </a:p>
          <a:p>
            <a:pPr marL="171450" indent="-171450">
              <a:buFontTx/>
              <a:buChar char="-"/>
            </a:pPr>
            <a:endParaRPr lang="en-US" sz="1200" b="0" i="0" u="none" strike="noStrike" kern="1200" baseline="0" dirty="0">
              <a:solidFill>
                <a:schemeClr val="tx1"/>
              </a:solidFill>
              <a:latin typeface="Times New Roman" pitchFamily="18" charset="0"/>
              <a:ea typeface="+mn-ea"/>
              <a:cs typeface="+mn-cs"/>
            </a:endParaRPr>
          </a:p>
          <a:p>
            <a:pPr marL="171450" indent="-171450">
              <a:buFontTx/>
              <a:buChar char="-"/>
            </a:pPr>
            <a:r>
              <a:rPr lang="en-US" sz="1200" b="1" i="0" u="none" strike="noStrike" kern="1200" baseline="0" dirty="0">
                <a:solidFill>
                  <a:schemeClr val="tx1"/>
                </a:solidFill>
                <a:latin typeface="Times New Roman" pitchFamily="18" charset="0"/>
                <a:ea typeface="+mn-ea"/>
                <a:cs typeface="+mn-cs"/>
              </a:rPr>
              <a:t>This training will cover the majority of the above information, however, some information must be covered by local commands, like your organizations critical information and local threat.  Bumper stickers are added as reminders to consult with the command OPSEC Officer for supplemental information.</a:t>
            </a:r>
            <a:endParaRPr lang="en-US" b="1"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a:t>
            </a:fld>
            <a:endParaRPr lang="en-US"/>
          </a:p>
        </p:txBody>
      </p:sp>
    </p:spTree>
    <p:extLst>
      <p:ext uri="{BB962C8B-B14F-4D97-AF65-F5344CB8AC3E}">
        <p14:creationId xmlns:p14="http://schemas.microsoft.com/office/powerpoint/2010/main" val="378036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OPSEC disclosures occur when personnel share information with people they don’t know, </a:t>
            </a:r>
            <a:r>
              <a:rPr lang="en-US" dirty="0" smtClean="0"/>
              <a:t>like on </a:t>
            </a:r>
            <a:r>
              <a:rPr lang="en-US" dirty="0"/>
              <a:t>their social </a:t>
            </a:r>
            <a:r>
              <a:rPr lang="en-US" dirty="0" smtClean="0"/>
              <a:t>media pages or applications.  </a:t>
            </a:r>
            <a:endParaRPr lang="en-US" dirty="0"/>
          </a:p>
          <a:p>
            <a:pPr marR="0"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Personnel who publish in the PAI environment shall at a minimum:</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Ensure all information about any DoD, military and Navy activity and event is approved for public release prior to sharing publicly.</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discuss details of command tactics, techniques or procedures (TTPs) in any social media forum.</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discuss details, capabilities or functions of weapon systems unless specifically authorized.</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provide information of ship / unit locations, itineraries, current or future deployment dates, present or future operational information, unless specifically authorized.</a:t>
            </a:r>
          </a:p>
          <a:p>
            <a:pPr marR="0" lvl="1"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Not post any unauthorized pictures, videos, maps, diagrams that identify weapon systems, computer systems, sensitive compartments, radar / sonar, or any other equipment that can compromise capabilities or TTPs.</a:t>
            </a:r>
          </a:p>
          <a:p>
            <a:pPr marR="0" lvl="1" indent="-171450" algn="l" rtl="0" eaLnBrk="1" fontAlgn="base" hangingPunct="1">
              <a:lnSpc>
                <a:spcPct val="115000"/>
              </a:lnSpc>
              <a:spcBef>
                <a:spcPct val="30000"/>
              </a:spcBef>
              <a:spcAft>
                <a:spcPct val="0"/>
              </a:spcAft>
              <a:buFontTx/>
              <a:buChar char="-"/>
              <a:defRPr/>
            </a:pPr>
            <a:endParaRPr lang="en-US" sz="1200" kern="1200" baseline="0" dirty="0" smtClean="0">
              <a:solidFill>
                <a:schemeClr val="tx1"/>
              </a:solidFill>
              <a:latin typeface="Times New Roman" pitchFamily="18" charset="0"/>
              <a:ea typeface="+mn-ea"/>
              <a:cs typeface="+mn-cs"/>
            </a:endParaRPr>
          </a:p>
          <a:p>
            <a:pPr marR="0" indent="-171450" algn="l" rtl="0" eaLnBrk="1" fontAlgn="base" hangingPunct="1">
              <a:lnSpc>
                <a:spcPct val="115000"/>
              </a:lnSpc>
              <a:spcBef>
                <a:spcPct val="30000"/>
              </a:spcBef>
              <a:spcAft>
                <a:spcPct val="0"/>
              </a:spcAft>
              <a:buFontTx/>
              <a:buChar char="-"/>
              <a:defRPr/>
            </a:pPr>
            <a:r>
              <a:rPr lang="en-US" sz="1200" kern="1200" baseline="0" dirty="0" smtClean="0">
                <a:solidFill>
                  <a:schemeClr val="tx1"/>
                </a:solidFill>
                <a:latin typeface="Times New Roman" pitchFamily="18" charset="0"/>
                <a:ea typeface="+mn-ea"/>
                <a:cs typeface="+mn-cs"/>
              </a:rPr>
              <a:t>Refer to DOD Directive 3115.18, DOD Access to and Use of Publicly Available Information (PAI)</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20</a:t>
            </a:fld>
            <a:endParaRPr lang="en-US"/>
          </a:p>
        </p:txBody>
      </p:sp>
    </p:spTree>
    <p:extLst>
      <p:ext uri="{BB962C8B-B14F-4D97-AF65-F5344CB8AC3E}">
        <p14:creationId xmlns:p14="http://schemas.microsoft.com/office/powerpoint/2010/main" val="1307839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21</a:t>
            </a:fld>
            <a:endParaRPr lang="en-US"/>
          </a:p>
        </p:txBody>
      </p:sp>
    </p:spTree>
    <p:extLst>
      <p:ext uri="{BB962C8B-B14F-4D97-AF65-F5344CB8AC3E}">
        <p14:creationId xmlns:p14="http://schemas.microsoft.com/office/powerpoint/2010/main" val="3097151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Add command information</a:t>
            </a:r>
          </a:p>
          <a:p>
            <a:pPr indent="-171450" algn="l" rtl="0" fontAlgn="base">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Naval OPSEC Support Team is always available to support the fleet.</a:t>
            </a:r>
          </a:p>
          <a:p>
            <a:pPr indent="-171450" algn="l" rtl="0" fontAlgn="base">
              <a:spcBef>
                <a:spcPct val="30000"/>
              </a:spcBef>
              <a:spcAft>
                <a:spcPct val="0"/>
              </a:spcAft>
              <a:buFontTx/>
              <a:buChar char="-"/>
            </a:pPr>
            <a:r>
              <a:rPr lang="en-US" sz="1200" kern="1200" dirty="0" smtClean="0">
                <a:solidFill>
                  <a:schemeClr val="tx1"/>
                </a:solidFill>
                <a:latin typeface="Times New Roman" pitchFamily="18" charset="0"/>
                <a:ea typeface="+mn-ea"/>
                <a:cs typeface="+mn-cs"/>
              </a:rPr>
              <a:t>Visit the NOST website for additional</a:t>
            </a:r>
            <a:r>
              <a:rPr lang="en-US" sz="1200" kern="1200" baseline="0" dirty="0" smtClean="0">
                <a:solidFill>
                  <a:schemeClr val="tx1"/>
                </a:solidFill>
                <a:latin typeface="Times New Roman" pitchFamily="18" charset="0"/>
                <a:ea typeface="+mn-ea"/>
                <a:cs typeface="+mn-cs"/>
              </a:rPr>
              <a:t> OPSEC information.</a:t>
            </a:r>
            <a:r>
              <a:rPr lang="en-US" sz="1200" kern="1200" dirty="0" smtClean="0">
                <a:solidFill>
                  <a:schemeClr val="tx1"/>
                </a:solidFill>
                <a:latin typeface="Times New Roman" pitchFamily="18" charset="0"/>
                <a:ea typeface="+mn-ea"/>
                <a:cs typeface="+mn-cs"/>
              </a:rPr>
              <a:t>	</a:t>
            </a:r>
            <a:endParaRPr lang="en-US" sz="1200" kern="120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fld id="{6EE8D9D1-C5BB-482B-9079-B03CA147F87C}" type="slidenum">
              <a:rPr lang="en-US" smtClean="0"/>
              <a:pPr/>
              <a:t>22</a:t>
            </a:fld>
            <a:endParaRPr lang="en-US"/>
          </a:p>
        </p:txBody>
      </p:sp>
    </p:spTree>
    <p:extLst>
      <p:ext uri="{BB962C8B-B14F-4D97-AF65-F5344CB8AC3E}">
        <p14:creationId xmlns:p14="http://schemas.microsoft.com/office/powerpoint/2010/main" val="2161907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Changes from previous</a:t>
            </a:r>
            <a:r>
              <a:rPr lang="en-US" baseline="0" dirty="0"/>
              <a:t> OPSEC training include</a:t>
            </a:r>
            <a:r>
              <a:rPr lang="en-US" baseline="0"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Department of Defense Instruction (DODI 8170.01 (series)), Online Information Management and Electronic Messaging.</a:t>
            </a:r>
            <a:r>
              <a:rPr lang="en-US" baseline="0" dirty="0"/>
              <a:t>  This directive provides guidance on the use of online information, to include the use of commercial applications (Apps), which pose a significant OPSEC concern.</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National Security Presidential Memorandum (NSPM-28)</a:t>
            </a:r>
            <a:r>
              <a:rPr lang="en-US" baseline="0" dirty="0" smtClean="0"/>
              <a:t> signed by President Trump replaced National Security Decision Directive (NSDD-298) signed by President Reagan in 1988.  NSPM-28 establishes a National OPSEC Program throughout the federal government.</a:t>
            </a:r>
            <a:endParaRPr lang="en-US"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smtClean="0"/>
              <a:t>Department </a:t>
            </a:r>
            <a:r>
              <a:rPr lang="en-US" dirty="0"/>
              <a:t>of Defense Instruction (DODI 5200.48 (series)), Controlled Unclassified Information (CUI).  CUI</a:t>
            </a:r>
            <a:r>
              <a:rPr lang="en-US" baseline="0" dirty="0"/>
              <a:t> is an Information Security program, but clearly aligns with OPSEC and the protection of critical information.  For CUI, contact your Information Security Team.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Per SECNAVINST 3070.2A, CUI must be covered as part of your annual OPSEC training.</a:t>
            </a:r>
            <a:endParaRPr lang="en-US"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3</a:t>
            </a:fld>
            <a:endParaRPr lang="en-US"/>
          </a:p>
        </p:txBody>
      </p:sp>
    </p:spTree>
    <p:extLst>
      <p:ext uri="{BB962C8B-B14F-4D97-AF65-F5344CB8AC3E}">
        <p14:creationId xmlns:p14="http://schemas.microsoft.com/office/powerpoint/2010/main" val="404487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71094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r>
              <a:rPr lang="en-US" dirty="0" smtClean="0"/>
              <a:t>Detailed </a:t>
            </a:r>
            <a:r>
              <a:rPr lang="en-US" dirty="0"/>
              <a:t>information</a:t>
            </a:r>
            <a:r>
              <a:rPr lang="en-US" baseline="0" dirty="0"/>
              <a:t> about </a:t>
            </a:r>
            <a:r>
              <a:rPr lang="en-US" baseline="0" dirty="0" smtClean="0"/>
              <a:t>the cycle is </a:t>
            </a:r>
            <a:r>
              <a:rPr lang="en-US" baseline="0" dirty="0"/>
              <a:t>provided throughout this training. </a:t>
            </a:r>
            <a:endParaRPr lang="en-US" baseline="0" dirty="0" smtClean="0"/>
          </a:p>
          <a:p>
            <a:pPr marL="171450" lvl="0" indent="-171450">
              <a:buFontTx/>
              <a:buChar char="-"/>
            </a:pPr>
            <a:r>
              <a:rPr lang="en-US" baseline="0" dirty="0" smtClean="0"/>
              <a:t>The OPSEC cycle is very similar to the Operational Risk Management (ORM) or Safety cycle.</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5</a:t>
            </a:fld>
            <a:endParaRPr lang="en-US"/>
          </a:p>
        </p:txBody>
      </p:sp>
    </p:spTree>
    <p:extLst>
      <p:ext uri="{BB962C8B-B14F-4D97-AF65-F5344CB8AC3E}">
        <p14:creationId xmlns:p14="http://schemas.microsoft.com/office/powerpoint/2010/main" val="2145079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OPSEC cycles begins with identifying the command’s critical information.  These are unclassified, specific facts about friendly intentions, capabilities, and activities needed by adversaries for them to plan and act effectively against our operations.</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Every command member must be familiar with the organization’s critical information list (CIL) per SECNAVINST 3070.2A.</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b="1" kern="1200" dirty="0" smtClean="0">
                <a:solidFill>
                  <a:schemeClr val="tx1"/>
                </a:solidFill>
                <a:latin typeface="Times New Roman" pitchFamily="18" charset="0"/>
                <a:ea typeface="+mn-ea"/>
                <a:cs typeface="+mn-cs"/>
              </a:rPr>
              <a:t>Specifically</a:t>
            </a:r>
            <a:r>
              <a:rPr lang="en-US" sz="1200" b="1" kern="1200" baseline="0" dirty="0" smtClean="0">
                <a:solidFill>
                  <a:schemeClr val="tx1"/>
                </a:solidFill>
                <a:latin typeface="Times New Roman" pitchFamily="18" charset="0"/>
                <a:ea typeface="+mn-ea"/>
                <a:cs typeface="+mn-cs"/>
              </a:rPr>
              <a:t> discuss, and or show the </a:t>
            </a:r>
            <a:r>
              <a:rPr lang="en-US" sz="1200" b="1" kern="1200" dirty="0" smtClean="0">
                <a:solidFill>
                  <a:schemeClr val="tx1"/>
                </a:solidFill>
                <a:latin typeface="Times New Roman" pitchFamily="18" charset="0"/>
                <a:ea typeface="+mn-ea"/>
                <a:cs typeface="+mn-cs"/>
              </a:rPr>
              <a:t>contents of the command’s CIL</a:t>
            </a:r>
          </a:p>
          <a:p>
            <a:pPr marL="171450" lvl="0" indent="-171450" algn="l" rtl="0" eaLnBrk="0" fontAlgn="base" hangingPunct="0">
              <a:spcBef>
                <a:spcPct val="30000"/>
              </a:spcBef>
              <a:spcAft>
                <a:spcPct val="0"/>
              </a:spcAft>
              <a:buFontTx/>
              <a:buChar char="-"/>
            </a:pPr>
            <a:r>
              <a:rPr lang="en-US" sz="1200" b="1" kern="1200" dirty="0" smtClean="0">
                <a:solidFill>
                  <a:schemeClr val="tx1"/>
                </a:solidFill>
                <a:latin typeface="Times New Roman" pitchFamily="18" charset="0"/>
                <a:ea typeface="+mn-ea"/>
                <a:cs typeface="+mn-cs"/>
              </a:rPr>
              <a:t>Discuss where to find or locate the command’s CIL</a:t>
            </a:r>
          </a:p>
          <a:p>
            <a:pPr marL="171450" lvl="0" indent="-171450" algn="l" rtl="0" eaLnBrk="0" fontAlgn="base" hangingPunct="0">
              <a:spcBef>
                <a:spcPct val="30000"/>
              </a:spcBef>
              <a:spcAft>
                <a:spcPct val="0"/>
              </a:spcAft>
              <a:buFontTx/>
              <a:buChar char="-"/>
            </a:pPr>
            <a:endParaRPr lang="en-US" sz="1200" kern="1200" dirty="0" smtClean="0">
              <a:solidFill>
                <a:schemeClr val="tx1"/>
              </a:solidFill>
              <a:latin typeface="Times New Roman" pitchFamily="18" charset="0"/>
              <a:ea typeface="+mn-ea"/>
              <a:cs typeface="+mn-cs"/>
            </a:endParaRP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Critical information and indicators will derive from the </a:t>
            </a:r>
            <a:r>
              <a:rPr lang="en-US" sz="1200" b="1" kern="1200" dirty="0" smtClean="0">
                <a:solidFill>
                  <a:schemeClr val="tx1"/>
                </a:solidFill>
                <a:latin typeface="Times New Roman" pitchFamily="18" charset="0"/>
                <a:ea typeface="+mn-ea"/>
                <a:cs typeface="+mn-cs"/>
              </a:rPr>
              <a:t>operational aspects of operations </a:t>
            </a:r>
            <a:r>
              <a:rPr lang="en-US" sz="1200" kern="1200" dirty="0" smtClean="0">
                <a:solidFill>
                  <a:schemeClr val="tx1"/>
                </a:solidFill>
                <a:latin typeface="Times New Roman" pitchFamily="18" charset="0"/>
                <a:ea typeface="+mn-ea"/>
                <a:cs typeface="+mn-cs"/>
              </a:rPr>
              <a:t>that are associated with your command or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The eight operational aspect of operations are Presence, Capability, Strength, Intent, Readiness, Timing,</a:t>
            </a:r>
            <a:r>
              <a:rPr lang="en-US" sz="1200" kern="1200" baseline="0" dirty="0" smtClean="0">
                <a:solidFill>
                  <a:schemeClr val="tx1"/>
                </a:solidFill>
                <a:latin typeface="Times New Roman" pitchFamily="18" charset="0"/>
                <a:ea typeface="+mn-ea"/>
                <a:cs typeface="+mn-cs"/>
              </a:rPr>
              <a:t> Location and Method.  </a:t>
            </a: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Discuss </a:t>
            </a:r>
            <a:r>
              <a:rPr lang="en-US" sz="1200" kern="1200" dirty="0">
                <a:solidFill>
                  <a:schemeClr val="tx1"/>
                </a:solidFill>
                <a:latin typeface="Times New Roman" pitchFamily="18" charset="0"/>
                <a:ea typeface="+mn-ea"/>
                <a:cs typeface="+mn-cs"/>
              </a:rPr>
              <a:t>which </a:t>
            </a:r>
            <a:r>
              <a:rPr lang="en-US" sz="1200" kern="1200" dirty="0" smtClean="0">
                <a:solidFill>
                  <a:schemeClr val="tx1"/>
                </a:solidFill>
                <a:latin typeface="Times New Roman" pitchFamily="18" charset="0"/>
                <a:ea typeface="+mn-ea"/>
                <a:cs typeface="+mn-cs"/>
              </a:rPr>
              <a:t>operational aspects relate </a:t>
            </a:r>
            <a:r>
              <a:rPr lang="en-US" sz="1200" kern="1200" dirty="0">
                <a:solidFill>
                  <a:schemeClr val="tx1"/>
                </a:solidFill>
                <a:latin typeface="Times New Roman" pitchFamily="18" charset="0"/>
                <a:ea typeface="+mn-ea"/>
                <a:cs typeface="+mn-cs"/>
              </a:rPr>
              <a:t>to your organization, followed by the critical information associated with </a:t>
            </a:r>
            <a:r>
              <a:rPr lang="en-US" sz="1200" kern="1200" dirty="0" smtClean="0">
                <a:solidFill>
                  <a:schemeClr val="tx1"/>
                </a:solidFill>
                <a:latin typeface="Times New Roman" pitchFamily="18" charset="0"/>
                <a:ea typeface="+mn-ea"/>
                <a:cs typeface="+mn-cs"/>
              </a:rPr>
              <a:t>each operational aspects.     </a:t>
            </a:r>
          </a:p>
          <a:p>
            <a:pPr marL="171450" lvl="0"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For example:</a:t>
            </a:r>
          </a:p>
          <a:p>
            <a:pPr marL="628650" lvl="1"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A large naval base cannot protect </a:t>
            </a:r>
            <a:r>
              <a:rPr lang="en-US" sz="1200" b="1" kern="1200" dirty="0" smtClean="0">
                <a:solidFill>
                  <a:schemeClr val="tx1"/>
                </a:solidFill>
                <a:latin typeface="Times New Roman" pitchFamily="18" charset="0"/>
                <a:ea typeface="+mn-ea"/>
                <a:cs typeface="+mn-cs"/>
              </a:rPr>
              <a:t>Presence</a:t>
            </a:r>
            <a:r>
              <a:rPr lang="en-US" sz="1200" kern="1200" dirty="0" smtClean="0">
                <a:solidFill>
                  <a:schemeClr val="tx1"/>
                </a:solidFill>
                <a:latin typeface="Times New Roman" pitchFamily="18" charset="0"/>
                <a:ea typeface="+mn-ea"/>
                <a:cs typeface="+mn-cs"/>
              </a:rPr>
              <a:t> or </a:t>
            </a:r>
            <a:r>
              <a:rPr lang="en-US" sz="1200" b="1" kern="1200" dirty="0" smtClean="0">
                <a:solidFill>
                  <a:schemeClr val="tx1"/>
                </a:solidFill>
                <a:latin typeface="Times New Roman" pitchFamily="18" charset="0"/>
                <a:ea typeface="+mn-ea"/>
                <a:cs typeface="+mn-cs"/>
              </a:rPr>
              <a:t>Location</a:t>
            </a:r>
            <a:r>
              <a:rPr lang="en-US" sz="1200" kern="1200" dirty="0" smtClean="0">
                <a:solidFill>
                  <a:schemeClr val="tx1"/>
                </a:solidFill>
                <a:latin typeface="Times New Roman" pitchFamily="18" charset="0"/>
                <a:ea typeface="+mn-ea"/>
                <a:cs typeface="+mn-cs"/>
              </a:rPr>
              <a:t>, but may need to protect critical</a:t>
            </a:r>
            <a:r>
              <a:rPr lang="en-US" sz="1200" kern="1200" baseline="0" dirty="0" smtClean="0">
                <a:solidFill>
                  <a:schemeClr val="tx1"/>
                </a:solidFill>
                <a:latin typeface="Times New Roman" pitchFamily="18" charset="0"/>
                <a:ea typeface="+mn-ea"/>
                <a:cs typeface="+mn-cs"/>
              </a:rPr>
              <a:t> information </a:t>
            </a:r>
            <a:r>
              <a:rPr lang="en-US" sz="1200" kern="1200" dirty="0" smtClean="0">
                <a:solidFill>
                  <a:schemeClr val="tx1"/>
                </a:solidFill>
                <a:latin typeface="Times New Roman" pitchFamily="18" charset="0"/>
                <a:ea typeface="+mn-ea"/>
                <a:cs typeface="+mn-cs"/>
              </a:rPr>
              <a:t>related to </a:t>
            </a:r>
            <a:r>
              <a:rPr lang="en-US" sz="1200" b="1" kern="1200" dirty="0" smtClean="0">
                <a:solidFill>
                  <a:schemeClr val="tx1"/>
                </a:solidFill>
                <a:latin typeface="Times New Roman" pitchFamily="18" charset="0"/>
                <a:ea typeface="+mn-ea"/>
                <a:cs typeface="+mn-cs"/>
              </a:rPr>
              <a:t>Readiness</a:t>
            </a:r>
            <a:r>
              <a:rPr lang="en-US" sz="1200" kern="1200" dirty="0" smtClean="0">
                <a:solidFill>
                  <a:schemeClr val="tx1"/>
                </a:solidFill>
                <a:latin typeface="Times New Roman" pitchFamily="18" charset="0"/>
                <a:ea typeface="+mn-ea"/>
                <a:cs typeface="+mn-cs"/>
              </a:rPr>
              <a:t>.</a:t>
            </a:r>
          </a:p>
          <a:p>
            <a:pPr marL="628650" lvl="1" indent="-171450" algn="l" rtl="0" eaLnBrk="0" fontAlgn="base" hangingPunct="0">
              <a:spcBef>
                <a:spcPct val="30000"/>
              </a:spcBef>
              <a:spcAft>
                <a:spcPct val="0"/>
              </a:spcAft>
              <a:buFontTx/>
              <a:buChar char="-"/>
            </a:pPr>
            <a:r>
              <a:rPr lang="en-US" sz="1200" kern="1200" dirty="0" smtClean="0">
                <a:solidFill>
                  <a:schemeClr val="tx1"/>
                </a:solidFill>
                <a:latin typeface="Times New Roman" pitchFamily="18" charset="0"/>
                <a:ea typeface="+mn-ea"/>
                <a:cs typeface="+mn-cs"/>
              </a:rPr>
              <a:t>Disclosing</a:t>
            </a:r>
            <a:r>
              <a:rPr lang="en-US" sz="1200" kern="1200" baseline="0" dirty="0" smtClean="0">
                <a:solidFill>
                  <a:schemeClr val="tx1"/>
                </a:solidFill>
                <a:latin typeface="Times New Roman" pitchFamily="18" charset="0"/>
                <a:ea typeface="+mn-ea"/>
                <a:cs typeface="+mn-cs"/>
              </a:rPr>
              <a:t> the percentage of a crew that is infected with COVID could divulge </a:t>
            </a:r>
            <a:r>
              <a:rPr lang="en-US" sz="1200" b="1" kern="1200" baseline="0" dirty="0" smtClean="0">
                <a:solidFill>
                  <a:schemeClr val="tx1"/>
                </a:solidFill>
                <a:latin typeface="Times New Roman" pitchFamily="18" charset="0"/>
                <a:ea typeface="+mn-ea"/>
                <a:cs typeface="+mn-cs"/>
              </a:rPr>
              <a:t>Capability</a:t>
            </a:r>
            <a:r>
              <a:rPr lang="en-US" sz="1200" kern="1200" baseline="0" dirty="0" smtClean="0">
                <a:solidFill>
                  <a:schemeClr val="tx1"/>
                </a:solidFill>
                <a:latin typeface="Times New Roman" pitchFamily="18" charset="0"/>
                <a:ea typeface="+mn-ea"/>
                <a:cs typeface="+mn-cs"/>
              </a:rPr>
              <a:t> and </a:t>
            </a:r>
            <a:r>
              <a:rPr lang="en-US" sz="1200" b="1" kern="1200" baseline="0" dirty="0" smtClean="0">
                <a:solidFill>
                  <a:schemeClr val="tx1"/>
                </a:solidFill>
                <a:latin typeface="Times New Roman" pitchFamily="18" charset="0"/>
                <a:ea typeface="+mn-ea"/>
                <a:cs typeface="+mn-cs"/>
              </a:rPr>
              <a:t>Readiness </a:t>
            </a:r>
            <a:r>
              <a:rPr lang="en-US" sz="1200" b="0" kern="1200" baseline="0" dirty="0" smtClean="0">
                <a:solidFill>
                  <a:schemeClr val="tx1"/>
                </a:solidFill>
                <a:latin typeface="Times New Roman" pitchFamily="18" charset="0"/>
                <a:ea typeface="+mn-ea"/>
                <a:cs typeface="+mn-cs"/>
              </a:rPr>
              <a:t>of the unit.   </a:t>
            </a:r>
            <a:endParaRPr lang="en-US" sz="1200" b="0" kern="1200" dirty="0" smtClean="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372199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Indicators are the detectable</a:t>
            </a:r>
            <a:r>
              <a:rPr lang="en-US" baseline="0" dirty="0" smtClean="0"/>
              <a:t> actions we disclose that may lead an adversary to our critical information and impending operations.</a:t>
            </a:r>
            <a:endParaRPr lang="en-US" dirty="0" smtClean="0"/>
          </a:p>
          <a:p>
            <a:pPr marL="171450" indent="-171450">
              <a:buFontTx/>
              <a:buChar char="-"/>
            </a:pPr>
            <a:r>
              <a:rPr lang="en-US" dirty="0" smtClean="0"/>
              <a:t>Discuss </a:t>
            </a:r>
            <a:r>
              <a:rPr lang="en-US" dirty="0"/>
              <a:t>how these </a:t>
            </a:r>
            <a:r>
              <a:rPr lang="en-US" dirty="0" smtClean="0"/>
              <a:t>examples</a:t>
            </a:r>
            <a:r>
              <a:rPr lang="en-US" baseline="0" dirty="0" smtClean="0"/>
              <a:t> </a:t>
            </a:r>
            <a:r>
              <a:rPr lang="en-US" dirty="0" smtClean="0"/>
              <a:t>can </a:t>
            </a:r>
            <a:r>
              <a:rPr lang="en-US" dirty="0"/>
              <a:t>be an indicator.</a:t>
            </a:r>
            <a:r>
              <a:rPr lang="en-US" baseline="0" dirty="0"/>
              <a:t> What could they mean? </a:t>
            </a:r>
            <a:endParaRPr lang="en-US" baseline="0" dirty="0" smtClean="0"/>
          </a:p>
          <a:p>
            <a:pPr marL="171450" indent="-171450">
              <a:buFontTx/>
              <a:buChar char="-"/>
            </a:pPr>
            <a:r>
              <a:rPr lang="en-US" baseline="0" dirty="0" smtClean="0"/>
              <a:t>For example:</a:t>
            </a:r>
          </a:p>
          <a:p>
            <a:pPr marL="628650" lvl="1" indent="-171450">
              <a:buFontTx/>
              <a:buChar char="-"/>
            </a:pPr>
            <a:r>
              <a:rPr lang="en-US" baseline="0" dirty="0" smtClean="0"/>
              <a:t>Your </a:t>
            </a:r>
            <a:r>
              <a:rPr lang="en-US" baseline="0" dirty="0"/>
              <a:t>unit was all of a sudden working until the middle of the night. What could that possibly mean? Would an adversary want to investigate this further? </a:t>
            </a:r>
            <a:endParaRPr lang="en-US" baseline="0" dirty="0" smtClean="0"/>
          </a:p>
          <a:p>
            <a:pPr marL="628650" lvl="1" indent="-171450">
              <a:buFontTx/>
              <a:buChar char="-"/>
            </a:pPr>
            <a:r>
              <a:rPr lang="en-US" baseline="0" dirty="0" smtClean="0"/>
              <a:t>Huge </a:t>
            </a:r>
            <a:r>
              <a:rPr lang="en-US" baseline="0" dirty="0"/>
              <a:t>stores on-loads on a pier could indicate a ship getting underway for a major deployment.</a:t>
            </a:r>
          </a:p>
          <a:p>
            <a:pPr marL="171450" indent="-171450">
              <a:buFontTx/>
              <a:buChar char="-"/>
            </a:pPr>
            <a:endParaRPr lang="en-US" baseline="0" dirty="0"/>
          </a:p>
          <a:p>
            <a:pPr marL="171450" indent="-171450">
              <a:buFontTx/>
              <a:buChar char="-"/>
            </a:pPr>
            <a:r>
              <a:rPr lang="en-US" baseline="0" dirty="0" smtClean="0"/>
              <a:t>Discuss </a:t>
            </a:r>
            <a:r>
              <a:rPr lang="en-US" baseline="0" dirty="0"/>
              <a:t>what could be good indicators in the military. A large security presence with heavy weapons could indicate </a:t>
            </a:r>
            <a:r>
              <a:rPr lang="en-US" baseline="0" dirty="0" smtClean="0"/>
              <a:t>safeguarding something </a:t>
            </a:r>
            <a:r>
              <a:rPr lang="en-US" baseline="0" dirty="0"/>
              <a:t>or someone important. The weapons could possibly keep the adversary from trying to access that area. </a:t>
            </a:r>
          </a:p>
          <a:p>
            <a:pPr marL="171450" indent="-171450">
              <a:buFontTx/>
              <a:buChar char="-"/>
            </a:pPr>
            <a:endParaRPr lang="en-US" baseline="0" dirty="0"/>
          </a:p>
          <a:p>
            <a:pPr marL="171450" indent="-171450">
              <a:buFontTx/>
              <a:buChar char="-"/>
            </a:pPr>
            <a:r>
              <a:rPr lang="en-US" baseline="0" dirty="0"/>
              <a:t>Not all indicators can be eliminated or controlled but can still convey information to our adversaries if they are watching. </a:t>
            </a:r>
            <a:endParaRPr lang="en-US" baseline="0" dirty="0" smtClean="0"/>
          </a:p>
          <a:p>
            <a:pPr marL="171450" indent="-171450">
              <a:buFontTx/>
              <a:buChar char="-"/>
            </a:pPr>
            <a:r>
              <a:rPr lang="en-US" baseline="0" dirty="0" smtClean="0"/>
              <a:t>For example:</a:t>
            </a:r>
          </a:p>
          <a:p>
            <a:pPr marL="628650" lvl="1" indent="-171450">
              <a:buFontTx/>
              <a:buChar char="-"/>
            </a:pPr>
            <a:r>
              <a:rPr lang="en-US" baseline="0" dirty="0" smtClean="0"/>
              <a:t>A significant </a:t>
            </a:r>
            <a:r>
              <a:rPr lang="en-US" baseline="0" dirty="0"/>
              <a:t>on-load aboard an amphibious ship, of both a large number of Sailors and Marines would indicate an Amphibious Readiness Group (ARG) will get underway. </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9</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Unfortunately, we deal with the unpredictable, unconventional </a:t>
            </a:r>
            <a:r>
              <a:rPr lang="en-US" baseline="0" dirty="0" smtClean="0"/>
              <a:t>threats/adversaries </a:t>
            </a:r>
            <a:r>
              <a:rPr lang="en-US" baseline="0" dirty="0"/>
              <a:t>to today’s </a:t>
            </a:r>
            <a:r>
              <a:rPr lang="en-US" baseline="0" dirty="0" smtClean="0"/>
              <a:t>world, not to mention Great Power Competitors (GPC) like Russia and China.</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One of our primary threats in the United States is </a:t>
            </a:r>
            <a:r>
              <a:rPr lang="en-US" b="1" baseline="0" dirty="0"/>
              <a:t>F</a:t>
            </a:r>
            <a:r>
              <a:rPr lang="en-US" b="1" baseline="0" dirty="0" smtClean="0"/>
              <a:t>oreign </a:t>
            </a:r>
            <a:r>
              <a:rPr lang="en-US" b="1" baseline="0" dirty="0"/>
              <a:t>I</a:t>
            </a:r>
            <a:r>
              <a:rPr lang="en-US" b="1" baseline="0" dirty="0" smtClean="0"/>
              <a:t>ntelligence Entities (FIE) </a:t>
            </a:r>
            <a:r>
              <a:rPr lang="en-US" baseline="0" dirty="0"/>
              <a:t>(spies trying to gather information). They are very active, especially in the DC metro area and near military bases. Why are they specifically </a:t>
            </a:r>
            <a:r>
              <a:rPr lang="en-US" baseline="0" dirty="0" smtClean="0"/>
              <a:t>active in these locations?</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FIE </a:t>
            </a:r>
            <a:r>
              <a:rPr lang="en-US" baseline="0" dirty="0"/>
              <a:t>also spend resources collecting and/or stealing U.S. intellectual property, often times resulting in the loss of </a:t>
            </a:r>
            <a:r>
              <a:rPr lang="en-US" baseline="0" dirty="0" smtClean="0"/>
              <a:t>billions in intellectual property annually</a:t>
            </a:r>
            <a:r>
              <a:rPr lang="en-US" baseline="0" dirty="0"/>
              <a:t>.  After all, what is easier, developing </a:t>
            </a:r>
            <a:r>
              <a:rPr lang="en-US" baseline="0" dirty="0" smtClean="0"/>
              <a:t>new technology </a:t>
            </a:r>
            <a:r>
              <a:rPr lang="en-US" baseline="0" dirty="0"/>
              <a:t>from scratch, or just </a:t>
            </a:r>
            <a:r>
              <a:rPr lang="en-US" baseline="0" dirty="0" smtClean="0"/>
              <a:t>stealing and replicating it?</a:t>
            </a:r>
            <a:endParaRPr lang="en-US" baseline="0" dirty="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a:t>Threat information can be obtained from either a </a:t>
            </a:r>
            <a:r>
              <a:rPr lang="en-US" baseline="0" dirty="0" smtClean="0"/>
              <a:t>command’s N2/S2 division, or local </a:t>
            </a:r>
            <a:r>
              <a:rPr lang="en-US" baseline="0" dirty="0"/>
              <a:t>NCIS area </a:t>
            </a:r>
            <a:r>
              <a:rPr lang="en-US" baseline="0" dirty="0" smtClean="0"/>
              <a:t>field office.  </a:t>
            </a:r>
            <a:r>
              <a:rPr lang="en-US" baseline="0" dirty="0"/>
              <a:t>Much of what NCIS </a:t>
            </a:r>
            <a:r>
              <a:rPr lang="en-US" baseline="0" dirty="0" smtClean="0"/>
              <a:t>provides </a:t>
            </a:r>
            <a:r>
              <a:rPr lang="en-US" baseline="0" dirty="0"/>
              <a:t>is available from the NCIS MTAC site or other on line sites.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Discuss the local </a:t>
            </a:r>
            <a:r>
              <a:rPr lang="en-US" baseline="0" dirty="0"/>
              <a:t>adversary and not only what they’re collecting, but how.  Are they collecting using one or more of the common collections methods of:</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OSINT or Opens Source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HUMINT or Human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SIGINT or Signals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GEOINT or Geospatial Intelligence</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a:t>MASINT or Measures and Signatures </a:t>
            </a:r>
            <a:r>
              <a:rPr lang="en-US" baseline="0" dirty="0" smtClean="0"/>
              <a:t>Intelligence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Although not one of the “traditional” adversary collections methods above, CYBER is a common collection method.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Discuss how adversaries aggregate information from multiple sources.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Ubiquitous Technical Surveillance (UTS) defines the collection of technical information from the multitude of on-lines services ranging from the Internet of Things (</a:t>
            </a:r>
            <a:r>
              <a:rPr lang="en-US" baseline="0" dirty="0" err="1" smtClean="0"/>
              <a:t>IoT</a:t>
            </a:r>
            <a:r>
              <a:rPr lang="en-US" baseline="0" dirty="0" smtClean="0"/>
              <a:t>), smart devices, artificial intelligence (AI) and more.  Expect to see and learn more about UTS in the coming years.</a:t>
            </a:r>
            <a:endParaRPr lang="en-US" baseline="0" dirty="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63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grpSp>
        <p:nvGrpSpPr>
          <p:cNvPr id="13" name="Group 12"/>
          <p:cNvGrpSpPr/>
          <p:nvPr userDrawn="1"/>
        </p:nvGrpSpPr>
        <p:grpSpPr>
          <a:xfrm>
            <a:off x="76200" y="46115"/>
            <a:ext cx="1026496" cy="920643"/>
            <a:chOff x="8082668" y="46115"/>
            <a:chExt cx="1026496" cy="920643"/>
          </a:xfrm>
        </p:grpSpPr>
        <p:sp>
          <p:nvSpPr>
            <p:cNvPr id="14" name="Oval 13"/>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411569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grpSp>
        <p:nvGrpSpPr>
          <p:cNvPr id="5" name="Group 4"/>
          <p:cNvGrpSpPr/>
          <p:nvPr userDrawn="1"/>
        </p:nvGrpSpPr>
        <p:grpSpPr>
          <a:xfrm>
            <a:off x="76200" y="46115"/>
            <a:ext cx="1026496" cy="920643"/>
            <a:chOff x="8082668" y="46115"/>
            <a:chExt cx="1026496" cy="920643"/>
          </a:xfrm>
        </p:grpSpPr>
        <p:sp>
          <p:nvSpPr>
            <p:cNvPr id="6" name="Oval 5"/>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411876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87370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3760174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grpSp>
        <p:nvGrpSpPr>
          <p:cNvPr id="12" name="Group 11"/>
          <p:cNvGrpSpPr/>
          <p:nvPr userDrawn="1"/>
        </p:nvGrpSpPr>
        <p:grpSpPr>
          <a:xfrm>
            <a:off x="76200" y="46115"/>
            <a:ext cx="1026496" cy="920643"/>
            <a:chOff x="8082668" y="46115"/>
            <a:chExt cx="1026496" cy="920643"/>
          </a:xfrm>
        </p:grpSpPr>
        <p:sp>
          <p:nvSpPr>
            <p:cNvPr id="13" name="Oval 12"/>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8082668" y="363582"/>
              <a:ext cx="1026496" cy="246221"/>
            </a:xfrm>
            <a:prstGeom prst="rect">
              <a:avLst/>
            </a:prstGeom>
            <a:noFill/>
          </p:spPr>
          <p:txBody>
            <a:bodyPr wrap="square" rtlCol="0">
              <a:spAutoFit/>
            </a:bodyPr>
            <a:lstStyle/>
            <a:p>
              <a:pPr algn="ctr"/>
              <a:r>
                <a:rPr lang="en-US" sz="1000" dirty="0" smtClean="0"/>
                <a:t>Your Logo here</a:t>
              </a:r>
              <a:endParaRPr lang="en-US" sz="1000" dirty="0"/>
            </a:p>
          </p:txBody>
        </p:sp>
      </p:grpSp>
    </p:spTree>
    <p:extLst>
      <p:ext uri="{BB962C8B-B14F-4D97-AF65-F5344CB8AC3E}">
        <p14:creationId xmlns:p14="http://schemas.microsoft.com/office/powerpoint/2010/main" val="1877631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151" y="4793159"/>
            <a:ext cx="8839200" cy="769441"/>
          </a:xfrm>
          <a:prstGeom prst="rect">
            <a:avLst/>
          </a:prstGeom>
        </p:spPr>
        <p:txBody>
          <a:bodyPr wrap="square">
            <a:spAutoFit/>
          </a:bodyPr>
          <a:lstStyle/>
          <a:p>
            <a:pPr algn="ctr"/>
            <a:r>
              <a:rPr lang="en-US" sz="2400" b="1" dirty="0" smtClean="0">
                <a:solidFill>
                  <a:schemeClr val="tx2"/>
                </a:solidFill>
                <a:latin typeface="+mj-lt"/>
              </a:rPr>
              <a:t>FY23 Operations </a:t>
            </a:r>
            <a:r>
              <a:rPr lang="en-US" sz="2400" b="1" dirty="0">
                <a:solidFill>
                  <a:schemeClr val="tx2"/>
                </a:solidFill>
                <a:latin typeface="+mj-lt"/>
              </a:rPr>
              <a:t>Security (OPSEC)</a:t>
            </a:r>
          </a:p>
          <a:p>
            <a:pPr algn="ctr"/>
            <a:endParaRPr lang="en-US" sz="2000" b="1" dirty="0" smtClean="0">
              <a:solidFill>
                <a:schemeClr val="tx2"/>
              </a:solidFill>
              <a:latin typeface="+mj-lt"/>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932" y="1659077"/>
            <a:ext cx="3047637"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996939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chemeClr val="tx2"/>
                </a:solidFill>
              </a:rPr>
              <a:t>Operational aspects, critical i</a:t>
            </a:r>
            <a:r>
              <a:rPr lang="en-US" dirty="0" smtClean="0">
                <a:solidFill>
                  <a:schemeClr val="tx2"/>
                </a:solidFill>
              </a:rPr>
              <a:t>nformation </a:t>
            </a:r>
            <a:r>
              <a:rPr lang="en-US" dirty="0">
                <a:solidFill>
                  <a:schemeClr val="tx2"/>
                </a:solidFill>
              </a:rPr>
              <a:t>and </a:t>
            </a:r>
            <a:r>
              <a:rPr lang="en-US" dirty="0" smtClean="0">
                <a:solidFill>
                  <a:schemeClr val="tx2"/>
                </a:solidFill>
              </a:rPr>
              <a:t>indicators.</a:t>
            </a:r>
            <a:endParaRPr lang="en-US" dirty="0">
              <a:solidFill>
                <a:schemeClr val="tx2"/>
              </a:solidFill>
            </a:endParaRPr>
          </a:p>
          <a:p>
            <a:r>
              <a:rPr lang="en-US" dirty="0">
                <a:solidFill>
                  <a:schemeClr val="tx2"/>
                </a:solidFill>
              </a:rPr>
              <a:t>Present, future or sensitive </a:t>
            </a:r>
            <a:r>
              <a:rPr lang="en-US" dirty="0" smtClean="0">
                <a:solidFill>
                  <a:schemeClr val="tx2"/>
                </a:solidFill>
              </a:rPr>
              <a:t>operations:</a:t>
            </a:r>
            <a:endParaRPr lang="en-US" dirty="0">
              <a:solidFill>
                <a:schemeClr val="tx2"/>
              </a:solidFill>
            </a:endParaRPr>
          </a:p>
          <a:p>
            <a:pPr lvl="1"/>
            <a:r>
              <a:rPr lang="en-US" dirty="0">
                <a:solidFill>
                  <a:schemeClr val="tx2"/>
                </a:solidFill>
              </a:rPr>
              <a:t>Times of operational events</a:t>
            </a:r>
          </a:p>
          <a:p>
            <a:pPr lvl="1"/>
            <a:r>
              <a:rPr lang="en-US" dirty="0">
                <a:solidFill>
                  <a:schemeClr val="tx2"/>
                </a:solidFill>
              </a:rPr>
              <a:t>Participating units</a:t>
            </a:r>
          </a:p>
          <a:p>
            <a:pPr lvl="1"/>
            <a:r>
              <a:rPr lang="en-US" dirty="0">
                <a:solidFill>
                  <a:schemeClr val="tx2"/>
                </a:solidFill>
              </a:rPr>
              <a:t>Projected locations</a:t>
            </a:r>
          </a:p>
          <a:p>
            <a:r>
              <a:rPr lang="en-US" dirty="0">
                <a:solidFill>
                  <a:schemeClr val="tx2"/>
                </a:solidFill>
              </a:rPr>
              <a:t>Information about military </a:t>
            </a:r>
            <a:r>
              <a:rPr lang="en-US" dirty="0" smtClean="0">
                <a:solidFill>
                  <a:schemeClr val="tx2"/>
                </a:solidFill>
              </a:rPr>
              <a:t>facilities:</a:t>
            </a:r>
            <a:endParaRPr lang="en-US" dirty="0">
              <a:solidFill>
                <a:schemeClr val="tx2"/>
              </a:solidFill>
            </a:endParaRPr>
          </a:p>
          <a:p>
            <a:pPr lvl="1"/>
            <a:r>
              <a:rPr lang="en-US" dirty="0" smtClean="0">
                <a:solidFill>
                  <a:schemeClr val="tx2"/>
                </a:solidFill>
              </a:rPr>
              <a:t>Critical Infrastructure details</a:t>
            </a:r>
            <a:endParaRPr lang="en-US" dirty="0">
              <a:solidFill>
                <a:schemeClr val="tx2"/>
              </a:solidFill>
            </a:endParaRPr>
          </a:p>
          <a:p>
            <a:pPr lvl="1"/>
            <a:r>
              <a:rPr lang="en-US" dirty="0" smtClean="0">
                <a:solidFill>
                  <a:schemeClr val="tx2"/>
                </a:solidFill>
              </a:rPr>
              <a:t>Sensitive activities</a:t>
            </a:r>
            <a:endParaRPr lang="en-US" dirty="0">
              <a:solidFill>
                <a:schemeClr val="tx2"/>
              </a:solidFill>
            </a:endParaRPr>
          </a:p>
          <a:p>
            <a:pPr lvl="1"/>
            <a:r>
              <a:rPr lang="en-US" dirty="0" smtClean="0">
                <a:solidFill>
                  <a:schemeClr val="tx2"/>
                </a:solidFill>
              </a:rPr>
              <a:t>Specific dates </a:t>
            </a:r>
            <a:r>
              <a:rPr lang="en-US" dirty="0">
                <a:solidFill>
                  <a:schemeClr val="tx2"/>
                </a:solidFill>
              </a:rPr>
              <a:t>and times of operations</a:t>
            </a:r>
          </a:p>
          <a:p>
            <a:r>
              <a:rPr lang="en-US" dirty="0" smtClean="0">
                <a:solidFill>
                  <a:schemeClr val="tx2"/>
                </a:solidFill>
              </a:rPr>
              <a:t>Technology:</a:t>
            </a:r>
            <a:endParaRPr lang="en-US" dirty="0">
              <a:solidFill>
                <a:schemeClr val="tx2"/>
              </a:solidFill>
            </a:endParaRPr>
          </a:p>
          <a:p>
            <a:pPr lvl="1"/>
            <a:r>
              <a:rPr lang="en-US" dirty="0" smtClean="0">
                <a:solidFill>
                  <a:schemeClr val="tx2"/>
                </a:solidFill>
              </a:rPr>
              <a:t>Newly developed and tested</a:t>
            </a:r>
            <a:endParaRPr lang="en-US" dirty="0">
              <a:solidFill>
                <a:schemeClr val="tx2"/>
              </a:solidFill>
            </a:endParaRPr>
          </a:p>
          <a:p>
            <a:pPr lvl="1"/>
            <a:r>
              <a:rPr lang="en-US" dirty="0">
                <a:solidFill>
                  <a:schemeClr val="tx2"/>
                </a:solidFill>
              </a:rPr>
              <a:t>C</a:t>
            </a:r>
            <a:r>
              <a:rPr lang="en-US" dirty="0" smtClean="0">
                <a:solidFill>
                  <a:schemeClr val="tx2"/>
                </a:solidFill>
              </a:rPr>
              <a:t>apabilities </a:t>
            </a:r>
            <a:r>
              <a:rPr lang="en-US" dirty="0">
                <a:solidFill>
                  <a:schemeClr val="tx2"/>
                </a:solidFill>
              </a:rPr>
              <a:t>and limitations</a:t>
            </a:r>
          </a:p>
          <a:p>
            <a:pPr marL="0" indent="0">
              <a:buNone/>
            </a:pPr>
            <a:endParaRPr lang="en-US" sz="2000" dirty="0"/>
          </a:p>
        </p:txBody>
      </p:sp>
      <p:sp>
        <p:nvSpPr>
          <p:cNvPr id="2" name="Title 1"/>
          <p:cNvSpPr>
            <a:spLocks noGrp="1"/>
          </p:cNvSpPr>
          <p:nvPr>
            <p:ph type="title"/>
          </p:nvPr>
        </p:nvSpPr>
        <p:spPr/>
        <p:txBody>
          <a:bodyPr/>
          <a:lstStyle/>
          <a:p>
            <a:r>
              <a:rPr lang="en-US" dirty="0"/>
              <a:t>What are adversaries looking for?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514600"/>
            <a:ext cx="3155577" cy="2438400"/>
          </a:xfrm>
          <a:prstGeom prst="rect">
            <a:avLst/>
          </a:prstGeom>
        </p:spPr>
      </p:pic>
      <p:sp>
        <p:nvSpPr>
          <p:cNvPr id="6" name="Subtitle 3">
            <a:extLst>
              <a:ext uri="{FF2B5EF4-FFF2-40B4-BE49-F238E27FC236}">
                <a16:creationId xmlns:a16="http://schemas.microsoft.com/office/drawing/2014/main" id="{0A3200D6-EC9F-4DEE-8553-4C0C5F829B7C}"/>
              </a:ext>
            </a:extLst>
          </p:cNvPr>
          <p:cNvSpPr txBox="1">
            <a:spLocks/>
          </p:cNvSpPr>
          <p:nvPr/>
        </p:nvSpPr>
        <p:spPr bwMode="auto">
          <a:xfrm>
            <a:off x="914400" y="5665304"/>
            <a:ext cx="7315200" cy="7239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You may choose to discuss </a:t>
            </a:r>
            <a:r>
              <a:rPr lang="en-US" sz="1800" kern="0" dirty="0" smtClean="0">
                <a:solidFill>
                  <a:schemeClr val="tx2"/>
                </a:solidFill>
              </a:rPr>
              <a:t>how and where to obtain </a:t>
            </a:r>
            <a:r>
              <a:rPr lang="en-US" sz="1800" kern="0" dirty="0">
                <a:solidFill>
                  <a:schemeClr val="tx2"/>
                </a:solidFill>
              </a:rPr>
              <a:t>threat </a:t>
            </a:r>
            <a:r>
              <a:rPr lang="en-US" sz="1800" kern="0" dirty="0" smtClean="0">
                <a:solidFill>
                  <a:schemeClr val="tx2"/>
                </a:solidFill>
              </a:rPr>
              <a:t>information for your location or command.</a:t>
            </a:r>
            <a:endParaRPr lang="en-US" sz="1800" kern="0" dirty="0">
              <a:solidFill>
                <a:schemeClr val="tx2"/>
              </a:solidFill>
            </a:endParaRPr>
          </a:p>
        </p:txBody>
      </p:sp>
    </p:spTree>
    <p:extLst>
      <p:ext uri="{BB962C8B-B14F-4D97-AF65-F5344CB8AC3E}">
        <p14:creationId xmlns:p14="http://schemas.microsoft.com/office/powerpoint/2010/main" val="3845232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chemeClr val="tx2"/>
                </a:solidFill>
              </a:rPr>
              <a:t>Is a weakness </a:t>
            </a:r>
            <a:r>
              <a:rPr lang="en-US" dirty="0">
                <a:solidFill>
                  <a:schemeClr val="tx2"/>
                </a:solidFill>
              </a:rPr>
              <a:t>an adversary can exploit to gain our </a:t>
            </a:r>
            <a:r>
              <a:rPr lang="en-US" dirty="0" smtClean="0">
                <a:solidFill>
                  <a:schemeClr val="tx2"/>
                </a:solidFill>
              </a:rPr>
              <a:t>critical information.</a:t>
            </a:r>
            <a:endParaRPr lang="en-US" dirty="0">
              <a:solidFill>
                <a:schemeClr val="tx2"/>
              </a:solidFill>
            </a:endParaRPr>
          </a:p>
          <a:p>
            <a:r>
              <a:rPr lang="en-US" dirty="0">
                <a:solidFill>
                  <a:schemeClr val="tx2"/>
                </a:solidFill>
              </a:rPr>
              <a:t>Anything that makes our </a:t>
            </a:r>
            <a:r>
              <a:rPr lang="en-US" dirty="0" smtClean="0">
                <a:solidFill>
                  <a:schemeClr val="tx2"/>
                </a:solidFill>
              </a:rPr>
              <a:t>critical information </a:t>
            </a:r>
            <a:r>
              <a:rPr lang="en-US" dirty="0">
                <a:solidFill>
                  <a:schemeClr val="tx2"/>
                </a:solidFill>
              </a:rPr>
              <a:t>susceptible to intel </a:t>
            </a:r>
            <a:r>
              <a:rPr lang="en-US" dirty="0" smtClean="0">
                <a:solidFill>
                  <a:schemeClr val="tx2"/>
                </a:solidFill>
              </a:rPr>
              <a:t>collection.</a:t>
            </a:r>
            <a:endParaRPr lang="en-US" dirty="0">
              <a:solidFill>
                <a:schemeClr val="tx2"/>
              </a:solidFill>
            </a:endParaRPr>
          </a:p>
          <a:p>
            <a:r>
              <a:rPr lang="en-US" dirty="0">
                <a:solidFill>
                  <a:schemeClr val="tx2"/>
                </a:solidFill>
              </a:rPr>
              <a:t>Common vulnerabilities include:</a:t>
            </a:r>
          </a:p>
          <a:p>
            <a:pPr lvl="1"/>
            <a:r>
              <a:rPr lang="en-US" dirty="0">
                <a:solidFill>
                  <a:schemeClr val="tx2"/>
                </a:solidFill>
              </a:rPr>
              <a:t>Lack of awareness on our </a:t>
            </a:r>
            <a:r>
              <a:rPr lang="en-US" dirty="0" smtClean="0">
                <a:solidFill>
                  <a:schemeClr val="tx2"/>
                </a:solidFill>
              </a:rPr>
              <a:t>part (everything we do is important) </a:t>
            </a:r>
          </a:p>
          <a:p>
            <a:pPr lvl="1"/>
            <a:r>
              <a:rPr lang="en-US" dirty="0">
                <a:solidFill>
                  <a:schemeClr val="tx2"/>
                </a:solidFill>
              </a:rPr>
              <a:t>Poor policy enforcement </a:t>
            </a:r>
            <a:r>
              <a:rPr lang="en-US" dirty="0" smtClean="0">
                <a:solidFill>
                  <a:schemeClr val="tx2"/>
                </a:solidFill>
              </a:rPr>
              <a:t>(lack of shred </a:t>
            </a:r>
            <a:r>
              <a:rPr lang="en-US" dirty="0">
                <a:solidFill>
                  <a:schemeClr val="tx2"/>
                </a:solidFill>
              </a:rPr>
              <a:t>or </a:t>
            </a:r>
            <a:r>
              <a:rPr lang="en-US" dirty="0" smtClean="0">
                <a:solidFill>
                  <a:schemeClr val="tx2"/>
                </a:solidFill>
              </a:rPr>
              <a:t>electronic device policies</a:t>
            </a:r>
            <a:r>
              <a:rPr lang="en-US" dirty="0">
                <a:solidFill>
                  <a:schemeClr val="tx2"/>
                </a:solidFill>
              </a:rPr>
              <a:t>)</a:t>
            </a:r>
          </a:p>
          <a:p>
            <a:pPr lvl="1"/>
            <a:r>
              <a:rPr lang="en-US" dirty="0">
                <a:solidFill>
                  <a:schemeClr val="tx2"/>
                </a:solidFill>
              </a:rPr>
              <a:t>Unsecure communications </a:t>
            </a:r>
            <a:r>
              <a:rPr lang="en-US" dirty="0" smtClean="0">
                <a:solidFill>
                  <a:schemeClr val="tx2"/>
                </a:solidFill>
              </a:rPr>
              <a:t>(are almost always being monitored)</a:t>
            </a:r>
            <a:endParaRPr lang="en-US" dirty="0">
              <a:solidFill>
                <a:schemeClr val="tx2"/>
              </a:solidFill>
            </a:endParaRPr>
          </a:p>
          <a:p>
            <a:pPr lvl="1"/>
            <a:r>
              <a:rPr lang="en-US" dirty="0" smtClean="0">
                <a:solidFill>
                  <a:schemeClr val="tx2"/>
                </a:solidFill>
              </a:rPr>
              <a:t>Social engineering (in-person </a:t>
            </a:r>
            <a:r>
              <a:rPr lang="en-US" dirty="0">
                <a:solidFill>
                  <a:schemeClr val="tx2"/>
                </a:solidFill>
              </a:rPr>
              <a:t>or </a:t>
            </a:r>
            <a:r>
              <a:rPr lang="en-US" dirty="0" smtClean="0">
                <a:solidFill>
                  <a:schemeClr val="tx2"/>
                </a:solidFill>
              </a:rPr>
              <a:t>on-line interaction with collectors)</a:t>
            </a:r>
          </a:p>
          <a:p>
            <a:pPr lvl="1"/>
            <a:r>
              <a:rPr lang="en-US" dirty="0" smtClean="0">
                <a:solidFill>
                  <a:schemeClr val="tx2"/>
                </a:solidFill>
              </a:rPr>
              <a:t>Printed or recycled </a:t>
            </a:r>
            <a:r>
              <a:rPr lang="en-US" dirty="0">
                <a:solidFill>
                  <a:schemeClr val="tx2"/>
                </a:solidFill>
              </a:rPr>
              <a:t>paper not </a:t>
            </a:r>
            <a:r>
              <a:rPr lang="en-US" dirty="0" smtClean="0">
                <a:solidFill>
                  <a:schemeClr val="tx2"/>
                </a:solidFill>
              </a:rPr>
              <a:t>shredded or reviewed for critical information</a:t>
            </a:r>
            <a:endParaRPr lang="en-US" dirty="0">
              <a:solidFill>
                <a:schemeClr val="tx2"/>
              </a:solidFill>
            </a:endParaRPr>
          </a:p>
          <a:p>
            <a:pPr lvl="1"/>
            <a:r>
              <a:rPr lang="en-US" dirty="0" smtClean="0">
                <a:solidFill>
                  <a:schemeClr val="tx2"/>
                </a:solidFill>
              </a:rPr>
              <a:t>Our own predictable actions, patterns or routines</a:t>
            </a:r>
          </a:p>
          <a:p>
            <a:pPr lvl="1"/>
            <a:r>
              <a:rPr lang="en-US" dirty="0" smtClean="0">
                <a:solidFill>
                  <a:schemeClr val="tx2"/>
                </a:solidFill>
              </a:rPr>
              <a:t>Geo-location devices in operational areas **</a:t>
            </a:r>
          </a:p>
          <a:p>
            <a:pPr lvl="1"/>
            <a:r>
              <a:rPr lang="en-US" dirty="0">
                <a:solidFill>
                  <a:schemeClr val="tx2"/>
                </a:solidFill>
              </a:rPr>
              <a:t>Use of unapproved commercial applications for official </a:t>
            </a:r>
            <a:r>
              <a:rPr lang="en-US" dirty="0" smtClean="0">
                <a:solidFill>
                  <a:schemeClr val="tx2"/>
                </a:solidFill>
              </a:rPr>
              <a:t>business **</a:t>
            </a:r>
            <a:endParaRPr lang="en-US" dirty="0">
              <a:solidFill>
                <a:schemeClr val="tx2"/>
              </a:solidFill>
            </a:endParaRPr>
          </a:p>
          <a:p>
            <a:pPr lvl="1"/>
            <a:r>
              <a:rPr lang="en-US" dirty="0">
                <a:solidFill>
                  <a:schemeClr val="tx2"/>
                </a:solidFill>
              </a:rPr>
              <a:t>Social media posts revealing too much </a:t>
            </a:r>
            <a:r>
              <a:rPr lang="en-US" dirty="0" smtClean="0">
                <a:solidFill>
                  <a:schemeClr val="tx2"/>
                </a:solidFill>
              </a:rPr>
              <a:t>information **</a:t>
            </a:r>
            <a:endParaRPr lang="en-US" dirty="0">
              <a:solidFill>
                <a:schemeClr val="tx2"/>
              </a:solidFill>
            </a:endParaRPr>
          </a:p>
          <a:p>
            <a:pPr marL="457200" lvl="1" indent="0">
              <a:buNone/>
            </a:pPr>
            <a:endParaRPr lang="en-US" dirty="0">
              <a:solidFill>
                <a:srgbClr val="FF0000"/>
              </a:solidFill>
            </a:endParaRPr>
          </a:p>
          <a:p>
            <a:pPr lvl="1"/>
            <a:endParaRPr lang="en-US" dirty="0"/>
          </a:p>
        </p:txBody>
      </p:sp>
      <p:sp>
        <p:nvSpPr>
          <p:cNvPr id="2" name="Title 1"/>
          <p:cNvSpPr>
            <a:spLocks noGrp="1"/>
          </p:cNvSpPr>
          <p:nvPr>
            <p:ph type="title"/>
          </p:nvPr>
        </p:nvSpPr>
        <p:spPr/>
        <p:txBody>
          <a:bodyPr/>
          <a:lstStyle/>
          <a:p>
            <a:r>
              <a:rPr lang="en-US" dirty="0"/>
              <a:t>Vulnerabilities</a:t>
            </a:r>
          </a:p>
        </p:txBody>
      </p:sp>
      <p:sp>
        <p:nvSpPr>
          <p:cNvPr id="4" name="TextBox 3"/>
          <p:cNvSpPr txBox="1"/>
          <p:nvPr/>
        </p:nvSpPr>
        <p:spPr>
          <a:xfrm>
            <a:off x="6694691" y="5833646"/>
            <a:ext cx="1915909" cy="338554"/>
          </a:xfrm>
          <a:prstGeom prst="rect">
            <a:avLst/>
          </a:prstGeom>
          <a:noFill/>
        </p:spPr>
        <p:txBody>
          <a:bodyPr wrap="none" rtlCol="0">
            <a:spAutoFit/>
          </a:bodyPr>
          <a:lstStyle/>
          <a:p>
            <a:r>
              <a:rPr lang="en-US" sz="1600" b="1" dirty="0">
                <a:solidFill>
                  <a:schemeClr val="tx2"/>
                </a:solidFill>
              </a:rPr>
              <a:t> </a:t>
            </a:r>
            <a:r>
              <a:rPr lang="en-US" sz="1600" b="1" dirty="0" smtClean="0">
                <a:solidFill>
                  <a:schemeClr val="tx2"/>
                </a:solidFill>
              </a:rPr>
              <a:t>** additional slides</a:t>
            </a:r>
            <a:endParaRPr lang="en-US" sz="1600" b="1" dirty="0">
              <a:solidFill>
                <a:schemeClr val="tx2"/>
              </a:solidFill>
            </a:endParaRPr>
          </a:p>
        </p:txBody>
      </p:sp>
    </p:spTree>
    <p:extLst>
      <p:ext uri="{BB962C8B-B14F-4D97-AF65-F5344CB8AC3E}">
        <p14:creationId xmlns:p14="http://schemas.microsoft.com/office/powerpoint/2010/main" val="907569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1775" lvl="1" indent="-231775">
              <a:buClr>
                <a:schemeClr val="accent2"/>
              </a:buClr>
              <a:buSzPct val="100000"/>
              <a:buFont typeface="Arial" pitchFamily="34" charset="0"/>
              <a:buChar char="•"/>
              <a:defRPr/>
            </a:pPr>
            <a:r>
              <a:rPr lang="en-US" sz="1800" dirty="0">
                <a:solidFill>
                  <a:schemeClr val="tx2"/>
                </a:solidFill>
                <a:ea typeface="+mn-ea"/>
              </a:rPr>
              <a:t>Geotagging: Location / GPS data embedded in photos.</a:t>
            </a:r>
          </a:p>
          <a:p>
            <a:r>
              <a:rPr lang="en-US" dirty="0">
                <a:solidFill>
                  <a:schemeClr val="tx2"/>
                </a:solidFill>
              </a:rPr>
              <a:t>Default feature in most smart phones and digital cameras.</a:t>
            </a:r>
          </a:p>
          <a:p>
            <a:pPr lvl="1"/>
            <a:r>
              <a:rPr lang="en-US" dirty="0">
                <a:solidFill>
                  <a:schemeClr val="tx2"/>
                </a:solidFill>
                <a:ea typeface="+mn-ea"/>
              </a:rPr>
              <a:t>Provides latitude/longitude/altitude</a:t>
            </a:r>
          </a:p>
          <a:p>
            <a:pPr lvl="1"/>
            <a:r>
              <a:rPr lang="en-US" dirty="0">
                <a:solidFill>
                  <a:schemeClr val="tx2"/>
                </a:solidFill>
                <a:ea typeface="+mn-ea"/>
              </a:rPr>
              <a:t>Device details and access to information depending on Terms of Services (</a:t>
            </a:r>
            <a:r>
              <a:rPr lang="en-US" dirty="0" err="1">
                <a:solidFill>
                  <a:schemeClr val="tx2"/>
                </a:solidFill>
                <a:ea typeface="+mn-ea"/>
              </a:rPr>
              <a:t>ToS</a:t>
            </a:r>
            <a:r>
              <a:rPr lang="en-US" dirty="0">
                <a:solidFill>
                  <a:schemeClr val="tx2"/>
                </a:solidFill>
                <a:ea typeface="+mn-ea"/>
              </a:rPr>
              <a:t>) and what you accept </a:t>
            </a:r>
          </a:p>
          <a:p>
            <a:r>
              <a:rPr lang="en-US" dirty="0">
                <a:solidFill>
                  <a:schemeClr val="tx2"/>
                </a:solidFill>
              </a:rPr>
              <a:t>Information can potentially be retrieved from posted digital photos</a:t>
            </a:r>
            <a:r>
              <a:rPr lang="en-US" dirty="0" smtClean="0">
                <a:solidFill>
                  <a:schemeClr val="tx2"/>
                </a:solidFill>
              </a:rPr>
              <a:t>.</a:t>
            </a:r>
          </a:p>
          <a:p>
            <a:r>
              <a:rPr lang="en-US" dirty="0" smtClean="0">
                <a:solidFill>
                  <a:schemeClr val="tx2"/>
                </a:solidFill>
              </a:rPr>
              <a:t>Sev</a:t>
            </a:r>
            <a:r>
              <a:rPr lang="en-US" sz="1800" dirty="0" smtClean="0">
                <a:solidFill>
                  <a:schemeClr val="tx2"/>
                </a:solidFill>
                <a:ea typeface="+mn-ea"/>
              </a:rPr>
              <a:t>eral </a:t>
            </a:r>
            <a:r>
              <a:rPr lang="en-US" sz="1800" dirty="0">
                <a:solidFill>
                  <a:schemeClr val="tx2"/>
                </a:solidFill>
                <a:ea typeface="+mn-ea"/>
              </a:rPr>
              <a:t>“Check-in” features on applications</a:t>
            </a:r>
            <a:r>
              <a:rPr lang="en-US" sz="1800" dirty="0" smtClean="0">
                <a:solidFill>
                  <a:schemeClr val="tx2"/>
                </a:solidFill>
                <a:ea typeface="+mn-ea"/>
              </a:rPr>
              <a:t>.</a:t>
            </a:r>
          </a:p>
          <a:p>
            <a:r>
              <a:rPr lang="en-US" dirty="0" smtClean="0">
                <a:solidFill>
                  <a:schemeClr val="tx2"/>
                </a:solidFill>
              </a:rPr>
              <a:t>Even </a:t>
            </a:r>
            <a:r>
              <a:rPr lang="en-US" sz="1800" dirty="0" smtClean="0">
                <a:solidFill>
                  <a:schemeClr val="tx2"/>
                </a:solidFill>
                <a:ea typeface="+mn-ea"/>
              </a:rPr>
              <a:t>when </a:t>
            </a:r>
            <a:r>
              <a:rPr lang="en-US" sz="1800" dirty="0">
                <a:solidFill>
                  <a:schemeClr val="tx2"/>
                </a:solidFill>
                <a:ea typeface="+mn-ea"/>
              </a:rPr>
              <a:t>disabled, location data is still saved and may be automatically uploaded when the device is connected</a:t>
            </a:r>
            <a:r>
              <a:rPr lang="en-US" sz="1800" dirty="0" smtClean="0">
                <a:solidFill>
                  <a:schemeClr val="tx2"/>
                </a:solidFill>
                <a:ea typeface="+mn-ea"/>
              </a:rPr>
              <a:t>.</a:t>
            </a:r>
          </a:p>
          <a:p>
            <a:r>
              <a:rPr lang="en-US" dirty="0" smtClean="0">
                <a:solidFill>
                  <a:schemeClr val="tx2"/>
                </a:solidFill>
              </a:rPr>
              <a:t>Per</a:t>
            </a:r>
            <a:r>
              <a:rPr lang="en-US" sz="1800" dirty="0" smtClean="0">
                <a:solidFill>
                  <a:schemeClr val="tx2"/>
                </a:solidFill>
                <a:ea typeface="+mn-ea"/>
              </a:rPr>
              <a:t> </a:t>
            </a:r>
            <a:r>
              <a:rPr lang="en-US" sz="1800" dirty="0">
                <a:solidFill>
                  <a:schemeClr val="tx2"/>
                </a:solidFill>
                <a:ea typeface="+mn-ea"/>
              </a:rPr>
              <a:t>DEPSECDEF Memo dated 3 Aug 2018, DoD personnel are prohibited from using geolocation features and functionality on both non-government and government-issued devices, applications, and services while in locations designated as operational areas (OAs), unless authorized by Combatant Commanders or their designees after a threat-based OPSEC survey is conducted. </a:t>
            </a:r>
          </a:p>
        </p:txBody>
      </p:sp>
      <p:sp>
        <p:nvSpPr>
          <p:cNvPr id="30722" name="Title 1"/>
          <p:cNvSpPr>
            <a:spLocks noGrp="1"/>
          </p:cNvSpPr>
          <p:nvPr>
            <p:ph type="title"/>
          </p:nvPr>
        </p:nvSpPr>
        <p:spPr/>
        <p:txBody>
          <a:bodyPr/>
          <a:lstStyle/>
          <a:p>
            <a:pPr eaLnBrk="1" hangingPunct="1">
              <a:defRPr/>
            </a:pPr>
            <a:r>
              <a:rPr lang="en-US" dirty="0"/>
              <a:t>Geo-Location Devices</a:t>
            </a:r>
          </a:p>
        </p:txBody>
      </p:sp>
    </p:spTree>
    <p:extLst>
      <p:ext uri="{BB962C8B-B14F-4D97-AF65-F5344CB8AC3E}">
        <p14:creationId xmlns:p14="http://schemas.microsoft.com/office/powerpoint/2010/main" val="833288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Per DODI 8170.01, Do not use non-DoD-controlled electronic messaging services to process non-public DoD information, regardless of the service’s perceived appearance of security (e.g., “private” Instagram accounts, “protected” tweets, “private” Facebook groups, “encrypted” WhatsApp messages). </a:t>
            </a:r>
            <a:endParaRPr lang="en-US" dirty="0" smtClean="0">
              <a:solidFill>
                <a:schemeClr val="tx2"/>
              </a:solidFill>
            </a:endParaRPr>
          </a:p>
          <a:p>
            <a:r>
              <a:rPr lang="en-US" dirty="0" smtClean="0">
                <a:solidFill>
                  <a:schemeClr val="tx2"/>
                </a:solidFill>
              </a:rPr>
              <a:t>Use of commercial applications for official Navy business is a constant and growing vulnerability.</a:t>
            </a:r>
          </a:p>
          <a:p>
            <a:r>
              <a:rPr lang="en-US" dirty="0" smtClean="0">
                <a:solidFill>
                  <a:schemeClr val="tx2"/>
                </a:solidFill>
              </a:rPr>
              <a:t>Just because commercial applications are available, it does not mean they should be used for military business.  </a:t>
            </a:r>
          </a:p>
          <a:p>
            <a:r>
              <a:rPr lang="en-US" dirty="0" err="1" smtClean="0">
                <a:solidFill>
                  <a:schemeClr val="tx2"/>
                </a:solidFill>
              </a:rPr>
              <a:t>WhatApp</a:t>
            </a:r>
            <a:r>
              <a:rPr lang="en-US" dirty="0" smtClean="0">
                <a:solidFill>
                  <a:schemeClr val="tx2"/>
                </a:solidFill>
              </a:rPr>
              <a:t>, Slack, </a:t>
            </a:r>
            <a:r>
              <a:rPr lang="en-US" dirty="0" err="1" smtClean="0">
                <a:solidFill>
                  <a:schemeClr val="tx2"/>
                </a:solidFill>
              </a:rPr>
              <a:t>GroupMe</a:t>
            </a:r>
            <a:r>
              <a:rPr lang="en-US" dirty="0" smtClean="0">
                <a:solidFill>
                  <a:schemeClr val="tx2"/>
                </a:solidFill>
              </a:rPr>
              <a:t>, Facebook Messenger and several others, and new ones in the future, are not authorized unless approved by DOD prior to use for military business.</a:t>
            </a:r>
          </a:p>
          <a:p>
            <a:r>
              <a:rPr lang="en-US" dirty="0" smtClean="0">
                <a:solidFill>
                  <a:schemeClr val="tx2"/>
                </a:solidFill>
              </a:rPr>
              <a:t>When in doubt, ask your Immediate Senior in Command.</a:t>
            </a:r>
            <a:endParaRPr lang="en-US" dirty="0">
              <a:solidFill>
                <a:schemeClr val="tx2"/>
              </a:solidFill>
            </a:endParaRPr>
          </a:p>
          <a:p>
            <a:endParaRPr lang="en-US" dirty="0"/>
          </a:p>
        </p:txBody>
      </p:sp>
      <p:sp>
        <p:nvSpPr>
          <p:cNvPr id="3" name="Title 2"/>
          <p:cNvSpPr>
            <a:spLocks noGrp="1"/>
          </p:cNvSpPr>
          <p:nvPr>
            <p:ph type="title"/>
          </p:nvPr>
        </p:nvSpPr>
        <p:spPr/>
        <p:txBody>
          <a:bodyPr/>
          <a:lstStyle/>
          <a:p>
            <a:r>
              <a:rPr lang="en-US" dirty="0" smtClean="0"/>
              <a:t>Applications (Apps)</a:t>
            </a:r>
            <a:endParaRPr lang="en-US" dirty="0"/>
          </a:p>
        </p:txBody>
      </p:sp>
    </p:spTree>
    <p:extLst>
      <p:ext uri="{BB962C8B-B14F-4D97-AF65-F5344CB8AC3E}">
        <p14:creationId xmlns:p14="http://schemas.microsoft.com/office/powerpoint/2010/main" val="403301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Social media and information in the PAI space is playing </a:t>
            </a:r>
            <a:r>
              <a:rPr lang="en-US" dirty="0" smtClean="0">
                <a:solidFill>
                  <a:schemeClr val="tx2"/>
                </a:solidFill>
              </a:rPr>
              <a:t>an increasingly </a:t>
            </a:r>
            <a:r>
              <a:rPr lang="en-US" dirty="0">
                <a:solidFill>
                  <a:schemeClr val="tx2"/>
                </a:solidFill>
              </a:rPr>
              <a:t>important role in U.S. military information operations, because people </a:t>
            </a:r>
            <a:r>
              <a:rPr lang="en-US" dirty="0" smtClean="0">
                <a:solidFill>
                  <a:schemeClr val="tx2"/>
                </a:solidFill>
              </a:rPr>
              <a:t>around the </a:t>
            </a:r>
            <a:r>
              <a:rPr lang="en-US" dirty="0">
                <a:solidFill>
                  <a:schemeClr val="tx2"/>
                </a:solidFill>
              </a:rPr>
              <a:t>world, including civilian populations, U.S. allies, </a:t>
            </a:r>
            <a:r>
              <a:rPr lang="en-US" dirty="0" smtClean="0">
                <a:solidFill>
                  <a:schemeClr val="tx2"/>
                </a:solidFill>
              </a:rPr>
              <a:t>and </a:t>
            </a:r>
            <a:r>
              <a:rPr lang="en-US" dirty="0">
                <a:solidFill>
                  <a:schemeClr val="tx2"/>
                </a:solidFill>
              </a:rPr>
              <a:t>adversaries, use </a:t>
            </a:r>
            <a:r>
              <a:rPr lang="en-US" u="sng" dirty="0">
                <a:solidFill>
                  <a:schemeClr val="tx2"/>
                </a:solidFill>
              </a:rPr>
              <a:t>social media and PAI platforms to share and gain information and persuade others</a:t>
            </a:r>
            <a:r>
              <a:rPr lang="en-US" dirty="0">
                <a:solidFill>
                  <a:schemeClr val="tx2"/>
                </a:solidFill>
              </a:rPr>
              <a:t>. </a:t>
            </a:r>
          </a:p>
          <a:p>
            <a:r>
              <a:rPr lang="en-US" dirty="0" smtClean="0">
                <a:solidFill>
                  <a:schemeClr val="tx2"/>
                </a:solidFill>
              </a:rPr>
              <a:t>Our </a:t>
            </a:r>
            <a:r>
              <a:rPr lang="en-US" dirty="0">
                <a:solidFill>
                  <a:schemeClr val="tx2"/>
                </a:solidFill>
              </a:rPr>
              <a:t>adversaries work tirelessly to gain </a:t>
            </a:r>
            <a:r>
              <a:rPr lang="en-US" dirty="0" smtClean="0">
                <a:solidFill>
                  <a:schemeClr val="tx2"/>
                </a:solidFill>
              </a:rPr>
              <a:t>the competitive </a:t>
            </a:r>
            <a:r>
              <a:rPr lang="en-US" dirty="0">
                <a:solidFill>
                  <a:schemeClr val="tx2"/>
                </a:solidFill>
              </a:rPr>
              <a:t>advantage by accessing sensitive operational and proprietary information on our ships, submarines, aircraft, installations, business processes and our most important asset, our people. </a:t>
            </a:r>
          </a:p>
          <a:p>
            <a:r>
              <a:rPr lang="en-US" dirty="0" smtClean="0">
                <a:solidFill>
                  <a:schemeClr val="tx2"/>
                </a:solidFill>
              </a:rPr>
              <a:t>Non-state </a:t>
            </a:r>
            <a:r>
              <a:rPr lang="en-US" dirty="0">
                <a:solidFill>
                  <a:schemeClr val="tx2"/>
                </a:solidFill>
              </a:rPr>
              <a:t>adversaries have an asymmetric advantage, low cost of entry and the relative operational agility with which they can access and utilize new technologies.</a:t>
            </a:r>
          </a:p>
          <a:p>
            <a:endParaRPr lang="en-US" dirty="0">
              <a:solidFill>
                <a:srgbClr val="000066"/>
              </a:solidFill>
            </a:endParaRPr>
          </a:p>
        </p:txBody>
      </p:sp>
      <p:sp>
        <p:nvSpPr>
          <p:cNvPr id="3" name="Title 2"/>
          <p:cNvSpPr>
            <a:spLocks noGrp="1"/>
          </p:cNvSpPr>
          <p:nvPr>
            <p:ph type="title"/>
          </p:nvPr>
        </p:nvSpPr>
        <p:spPr/>
        <p:txBody>
          <a:bodyPr/>
          <a:lstStyle/>
          <a:p>
            <a:r>
              <a:rPr lang="en-US" dirty="0" smtClean="0"/>
              <a:t>Social Media </a:t>
            </a:r>
            <a:endParaRPr lang="en-US" dirty="0"/>
          </a:p>
        </p:txBody>
      </p:sp>
    </p:spTree>
    <p:extLst>
      <p:ext uri="{BB962C8B-B14F-4D97-AF65-F5344CB8AC3E}">
        <p14:creationId xmlns:p14="http://schemas.microsoft.com/office/powerpoint/2010/main" val="241207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228600" y="1295400"/>
            <a:ext cx="4265613" cy="5038725"/>
          </a:xfrm>
        </p:spPr>
        <p:txBody>
          <a:bodyPr/>
          <a:lstStyle/>
          <a:p>
            <a:pPr marL="0" indent="0" algn="ctr">
              <a:buNone/>
            </a:pPr>
            <a:r>
              <a:rPr lang="en-US" u="sng" dirty="0">
                <a:solidFill>
                  <a:schemeClr val="tx2"/>
                </a:solidFill>
              </a:rPr>
              <a:t>Do</a:t>
            </a:r>
            <a:endParaRPr lang="en-US" sz="1800" u="sng" dirty="0">
              <a:solidFill>
                <a:schemeClr val="tx2"/>
              </a:solidFill>
            </a:endParaRPr>
          </a:p>
          <a:p>
            <a:r>
              <a:rPr lang="en-US" sz="1800" dirty="0">
                <a:solidFill>
                  <a:schemeClr val="tx2"/>
                </a:solidFill>
              </a:rPr>
              <a:t>Utilize </a:t>
            </a:r>
            <a:r>
              <a:rPr lang="en-US" sz="1800" dirty="0" smtClean="0">
                <a:solidFill>
                  <a:schemeClr val="tx2"/>
                </a:solidFill>
              </a:rPr>
              <a:t>appropriate privacy settings</a:t>
            </a:r>
            <a:endParaRPr lang="en-US" sz="1800" dirty="0">
              <a:solidFill>
                <a:schemeClr val="tx2"/>
              </a:solidFill>
            </a:endParaRPr>
          </a:p>
          <a:p>
            <a:r>
              <a:rPr lang="en-US" sz="1800" dirty="0">
                <a:solidFill>
                  <a:schemeClr val="tx2"/>
                </a:solidFill>
              </a:rPr>
              <a:t>Verify all friend requests</a:t>
            </a:r>
          </a:p>
          <a:p>
            <a:r>
              <a:rPr lang="en-US" sz="1800" dirty="0">
                <a:solidFill>
                  <a:schemeClr val="tx2"/>
                </a:solidFill>
              </a:rPr>
              <a:t>Know who is following </a:t>
            </a:r>
            <a:r>
              <a:rPr lang="en-US" sz="1800" dirty="0" smtClean="0">
                <a:solidFill>
                  <a:schemeClr val="tx2"/>
                </a:solidFill>
              </a:rPr>
              <a:t>you</a:t>
            </a:r>
            <a:endParaRPr lang="en-US" sz="1800" dirty="0">
              <a:solidFill>
                <a:schemeClr val="tx2"/>
              </a:solidFill>
            </a:endParaRPr>
          </a:p>
          <a:p>
            <a:r>
              <a:rPr lang="en-US" sz="1800" dirty="0" smtClean="0">
                <a:solidFill>
                  <a:schemeClr val="tx2"/>
                </a:solidFill>
              </a:rPr>
              <a:t>Verify </a:t>
            </a:r>
            <a:r>
              <a:rPr lang="en-US" sz="1800" dirty="0">
                <a:solidFill>
                  <a:schemeClr val="tx2"/>
                </a:solidFill>
              </a:rPr>
              <a:t>links before clicking</a:t>
            </a:r>
          </a:p>
          <a:p>
            <a:r>
              <a:rPr lang="en-US" sz="1800" dirty="0" smtClean="0">
                <a:solidFill>
                  <a:schemeClr val="tx2"/>
                </a:solidFill>
              </a:rPr>
              <a:t>Review </a:t>
            </a:r>
            <a:r>
              <a:rPr lang="en-US" sz="1800" dirty="0">
                <a:solidFill>
                  <a:schemeClr val="tx2"/>
                </a:solidFill>
              </a:rPr>
              <a:t>your family’s security settings &amp; what they post about you </a:t>
            </a:r>
            <a:r>
              <a:rPr lang="en-US" sz="1800" dirty="0" smtClean="0">
                <a:solidFill>
                  <a:schemeClr val="tx2"/>
                </a:solidFill>
              </a:rPr>
              <a:t>and the </a:t>
            </a:r>
            <a:r>
              <a:rPr lang="en-US" sz="1800" dirty="0">
                <a:solidFill>
                  <a:schemeClr val="tx2"/>
                </a:solidFill>
              </a:rPr>
              <a:t>Navy</a:t>
            </a:r>
          </a:p>
          <a:p>
            <a:r>
              <a:rPr lang="en-US" sz="1800" dirty="0">
                <a:solidFill>
                  <a:schemeClr val="tx2"/>
                </a:solidFill>
              </a:rPr>
              <a:t>Understand the </a:t>
            </a:r>
            <a:r>
              <a:rPr lang="en-US" sz="1800" dirty="0" smtClean="0">
                <a:solidFill>
                  <a:schemeClr val="tx2"/>
                </a:solidFill>
              </a:rPr>
              <a:t>risks </a:t>
            </a:r>
            <a:r>
              <a:rPr lang="en-US" sz="1800" dirty="0">
                <a:solidFill>
                  <a:schemeClr val="tx2"/>
                </a:solidFill>
              </a:rPr>
              <a:t>of </a:t>
            </a:r>
            <a:r>
              <a:rPr lang="en-US" sz="1800" dirty="0" smtClean="0">
                <a:solidFill>
                  <a:schemeClr val="tx2"/>
                </a:solidFill>
              </a:rPr>
              <a:t>geo-tagging</a:t>
            </a:r>
          </a:p>
          <a:p>
            <a:r>
              <a:rPr lang="en-US" sz="1800" dirty="0" smtClean="0">
                <a:solidFill>
                  <a:schemeClr val="tx2"/>
                </a:solidFill>
              </a:rPr>
              <a:t>Understand the terms of services, and you may no longer “own” the information once posted</a:t>
            </a:r>
          </a:p>
          <a:p>
            <a:endParaRPr lang="en-US" sz="1800" dirty="0">
              <a:solidFill>
                <a:schemeClr val="tx2"/>
              </a:solidFill>
            </a:endParaRPr>
          </a:p>
        </p:txBody>
      </p:sp>
      <p:sp>
        <p:nvSpPr>
          <p:cNvPr id="12" name="Content Placeholder 11"/>
          <p:cNvSpPr>
            <a:spLocks noGrp="1"/>
          </p:cNvSpPr>
          <p:nvPr>
            <p:ph sz="half" idx="2"/>
          </p:nvPr>
        </p:nvSpPr>
        <p:spPr>
          <a:xfrm>
            <a:off x="4648200" y="1295400"/>
            <a:ext cx="4265612" cy="5038725"/>
          </a:xfrm>
        </p:spPr>
        <p:txBody>
          <a:bodyPr/>
          <a:lstStyle/>
          <a:p>
            <a:pPr marL="0" indent="0" algn="ctr">
              <a:buNone/>
            </a:pPr>
            <a:r>
              <a:rPr lang="en-US" u="sng" dirty="0">
                <a:solidFill>
                  <a:schemeClr val="tx2"/>
                </a:solidFill>
              </a:rPr>
              <a:t>Don’t</a:t>
            </a:r>
          </a:p>
          <a:p>
            <a:r>
              <a:rPr lang="en-US" sz="1800" dirty="0">
                <a:solidFill>
                  <a:schemeClr val="tx2"/>
                </a:solidFill>
              </a:rPr>
              <a:t>Depend on default security </a:t>
            </a:r>
            <a:r>
              <a:rPr lang="en-US" sz="1800" dirty="0" smtClean="0">
                <a:solidFill>
                  <a:schemeClr val="tx2"/>
                </a:solidFill>
              </a:rPr>
              <a:t>or privacy settings</a:t>
            </a:r>
            <a:endParaRPr lang="en-US" sz="1800" dirty="0">
              <a:solidFill>
                <a:schemeClr val="tx2"/>
              </a:solidFill>
            </a:endParaRPr>
          </a:p>
          <a:p>
            <a:r>
              <a:rPr lang="en-US" sz="1800" dirty="0">
                <a:solidFill>
                  <a:schemeClr val="tx2"/>
                </a:solidFill>
              </a:rPr>
              <a:t>Trust </a:t>
            </a:r>
            <a:r>
              <a:rPr lang="en-US" sz="1800" dirty="0" smtClean="0">
                <a:solidFill>
                  <a:schemeClr val="tx2"/>
                </a:solidFill>
              </a:rPr>
              <a:t>add-on’s </a:t>
            </a:r>
            <a:r>
              <a:rPr lang="en-US" sz="1800" dirty="0">
                <a:solidFill>
                  <a:schemeClr val="tx2"/>
                </a:solidFill>
              </a:rPr>
              <a:t>or </a:t>
            </a:r>
            <a:r>
              <a:rPr lang="en-US" sz="1800" dirty="0" smtClean="0">
                <a:solidFill>
                  <a:schemeClr val="tx2"/>
                </a:solidFill>
              </a:rPr>
              <a:t>applications</a:t>
            </a:r>
            <a:endParaRPr lang="en-US" sz="1800" dirty="0">
              <a:solidFill>
                <a:schemeClr val="tx2"/>
              </a:solidFill>
            </a:endParaRPr>
          </a:p>
          <a:p>
            <a:r>
              <a:rPr lang="en-US" sz="1800" dirty="0">
                <a:solidFill>
                  <a:schemeClr val="tx2"/>
                </a:solidFill>
              </a:rPr>
              <a:t>Discuss </a:t>
            </a:r>
            <a:r>
              <a:rPr lang="en-US" sz="1800" dirty="0" smtClean="0">
                <a:solidFill>
                  <a:schemeClr val="tx2"/>
                </a:solidFill>
              </a:rPr>
              <a:t>personal information, work details, </a:t>
            </a:r>
            <a:r>
              <a:rPr lang="en-US" sz="1800" dirty="0">
                <a:solidFill>
                  <a:schemeClr val="tx2"/>
                </a:solidFill>
              </a:rPr>
              <a:t>or answer questions from </a:t>
            </a:r>
            <a:r>
              <a:rPr lang="en-US" sz="1800" dirty="0" smtClean="0">
                <a:solidFill>
                  <a:schemeClr val="tx2"/>
                </a:solidFill>
              </a:rPr>
              <a:t>strangers</a:t>
            </a:r>
            <a:endParaRPr lang="en-US" sz="1800" dirty="0">
              <a:solidFill>
                <a:schemeClr val="tx2"/>
              </a:solidFill>
            </a:endParaRPr>
          </a:p>
          <a:p>
            <a:r>
              <a:rPr lang="en-US" sz="1800" dirty="0" smtClean="0">
                <a:solidFill>
                  <a:schemeClr val="tx2"/>
                </a:solidFill>
              </a:rPr>
              <a:t>Take the bait by correcting other’s posts or incorrect information</a:t>
            </a:r>
            <a:endParaRPr lang="en-US" sz="1800" dirty="0">
              <a:solidFill>
                <a:schemeClr val="tx2"/>
              </a:solidFill>
            </a:endParaRPr>
          </a:p>
          <a:p>
            <a:r>
              <a:rPr lang="en-US" sz="1800" dirty="0">
                <a:solidFill>
                  <a:schemeClr val="tx2"/>
                </a:solidFill>
              </a:rPr>
              <a:t>“Check </a:t>
            </a:r>
            <a:r>
              <a:rPr lang="en-US" sz="1800" dirty="0" smtClean="0">
                <a:solidFill>
                  <a:schemeClr val="tx2"/>
                </a:solidFill>
              </a:rPr>
              <a:t>in</a:t>
            </a:r>
            <a:r>
              <a:rPr lang="en-US" sz="1800" dirty="0">
                <a:solidFill>
                  <a:schemeClr val="tx2"/>
                </a:solidFill>
              </a:rPr>
              <a:t>” to </a:t>
            </a:r>
            <a:r>
              <a:rPr lang="en-US" sz="1800" dirty="0" smtClean="0">
                <a:solidFill>
                  <a:schemeClr val="tx2"/>
                </a:solidFill>
              </a:rPr>
              <a:t>places</a:t>
            </a:r>
            <a:endParaRPr lang="en-US" sz="1800" dirty="0">
              <a:solidFill>
                <a:schemeClr val="tx2"/>
              </a:solidFill>
            </a:endParaRPr>
          </a:p>
          <a:p>
            <a:r>
              <a:rPr lang="en-US" sz="1800" dirty="0">
                <a:solidFill>
                  <a:schemeClr val="tx2"/>
                </a:solidFill>
              </a:rPr>
              <a:t>Think you have any “RIGHT” to privacy on the Internet</a:t>
            </a:r>
          </a:p>
          <a:p>
            <a:endParaRPr lang="en-US" sz="1800" dirty="0"/>
          </a:p>
        </p:txBody>
      </p:sp>
      <p:sp>
        <p:nvSpPr>
          <p:cNvPr id="8" name="Title 7"/>
          <p:cNvSpPr>
            <a:spLocks noGrp="1"/>
          </p:cNvSpPr>
          <p:nvPr>
            <p:ph type="title"/>
          </p:nvPr>
        </p:nvSpPr>
        <p:spPr/>
        <p:txBody>
          <a:bodyPr/>
          <a:lstStyle/>
          <a:p>
            <a:r>
              <a:rPr lang="en-US" dirty="0"/>
              <a:t>Social Media – Do’s &amp; Don’ts</a:t>
            </a:r>
          </a:p>
        </p:txBody>
      </p:sp>
      <p:sp>
        <p:nvSpPr>
          <p:cNvPr id="13" name="Subtitle 3"/>
          <p:cNvSpPr txBox="1">
            <a:spLocks/>
          </p:cNvSpPr>
          <p:nvPr/>
        </p:nvSpPr>
        <p:spPr bwMode="auto">
          <a:xfrm>
            <a:off x="914400" y="5794188"/>
            <a:ext cx="7315200" cy="6096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t>Remember – the internet is FOREVER</a:t>
            </a:r>
          </a:p>
        </p:txBody>
      </p:sp>
    </p:spTree>
    <p:extLst>
      <p:ext uri="{BB962C8B-B14F-4D97-AF65-F5344CB8AC3E}">
        <p14:creationId xmlns:p14="http://schemas.microsoft.com/office/powerpoint/2010/main" val="3377115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The probability an adversary will gain knowledge of our </a:t>
            </a:r>
            <a:r>
              <a:rPr lang="en-US" dirty="0" smtClean="0">
                <a:solidFill>
                  <a:schemeClr val="tx2"/>
                </a:solidFill>
              </a:rPr>
              <a:t>critical </a:t>
            </a:r>
            <a:r>
              <a:rPr lang="en-US" dirty="0">
                <a:solidFill>
                  <a:schemeClr val="tx2"/>
                </a:solidFill>
              </a:rPr>
              <a:t>i</a:t>
            </a:r>
            <a:r>
              <a:rPr lang="en-US" dirty="0" smtClean="0">
                <a:solidFill>
                  <a:schemeClr val="tx2"/>
                </a:solidFill>
              </a:rPr>
              <a:t>nformation</a:t>
            </a:r>
            <a:r>
              <a:rPr lang="en-US" dirty="0">
                <a:solidFill>
                  <a:schemeClr val="tx2"/>
                </a:solidFill>
              </a:rPr>
              <a:t>, and the impact it will have on our operations if they successfully use that information against </a:t>
            </a:r>
            <a:r>
              <a:rPr lang="en-US" dirty="0" smtClean="0">
                <a:solidFill>
                  <a:schemeClr val="tx2"/>
                </a:solidFill>
              </a:rPr>
              <a:t>us.</a:t>
            </a:r>
            <a:endParaRPr lang="en-US" dirty="0">
              <a:solidFill>
                <a:schemeClr val="tx2"/>
              </a:solidFill>
            </a:endParaRPr>
          </a:p>
          <a:p>
            <a:r>
              <a:rPr lang="en-US" dirty="0">
                <a:solidFill>
                  <a:schemeClr val="tx2"/>
                </a:solidFill>
              </a:rPr>
              <a:t>Impact: The potential cost if our </a:t>
            </a:r>
            <a:r>
              <a:rPr lang="en-US" dirty="0" smtClean="0">
                <a:solidFill>
                  <a:schemeClr val="tx2"/>
                </a:solidFill>
              </a:rPr>
              <a:t>critical information </a:t>
            </a:r>
            <a:r>
              <a:rPr lang="en-US" dirty="0">
                <a:solidFill>
                  <a:schemeClr val="tx2"/>
                </a:solidFill>
              </a:rPr>
              <a:t>is compromised:</a:t>
            </a:r>
          </a:p>
          <a:p>
            <a:pPr lvl="1"/>
            <a:r>
              <a:rPr lang="en-US" dirty="0" smtClean="0">
                <a:solidFill>
                  <a:schemeClr val="tx2"/>
                </a:solidFill>
              </a:rPr>
              <a:t>Loss of lives</a:t>
            </a:r>
            <a:endParaRPr lang="en-US" dirty="0">
              <a:solidFill>
                <a:schemeClr val="tx2"/>
              </a:solidFill>
            </a:endParaRPr>
          </a:p>
          <a:p>
            <a:pPr lvl="1"/>
            <a:r>
              <a:rPr lang="en-US" dirty="0">
                <a:solidFill>
                  <a:schemeClr val="tx2"/>
                </a:solidFill>
              </a:rPr>
              <a:t>Mission </a:t>
            </a:r>
            <a:r>
              <a:rPr lang="en-US" dirty="0" smtClean="0">
                <a:solidFill>
                  <a:schemeClr val="tx2"/>
                </a:solidFill>
              </a:rPr>
              <a:t>failure</a:t>
            </a:r>
            <a:endParaRPr lang="en-US" dirty="0">
              <a:solidFill>
                <a:schemeClr val="tx2"/>
              </a:solidFill>
            </a:endParaRPr>
          </a:p>
          <a:p>
            <a:pPr lvl="1"/>
            <a:r>
              <a:rPr lang="en-US" dirty="0" smtClean="0">
                <a:solidFill>
                  <a:schemeClr val="tx2"/>
                </a:solidFill>
              </a:rPr>
              <a:t>Loss </a:t>
            </a:r>
            <a:r>
              <a:rPr lang="en-US" dirty="0">
                <a:solidFill>
                  <a:schemeClr val="tx2"/>
                </a:solidFill>
              </a:rPr>
              <a:t>of money</a:t>
            </a:r>
          </a:p>
          <a:p>
            <a:pPr lvl="1"/>
            <a:r>
              <a:rPr lang="en-US" dirty="0" smtClean="0">
                <a:solidFill>
                  <a:schemeClr val="tx2"/>
                </a:solidFill>
              </a:rPr>
              <a:t>Loss </a:t>
            </a:r>
            <a:r>
              <a:rPr lang="en-US" dirty="0">
                <a:solidFill>
                  <a:schemeClr val="tx2"/>
                </a:solidFill>
              </a:rPr>
              <a:t>of time</a:t>
            </a:r>
          </a:p>
          <a:p>
            <a:r>
              <a:rPr lang="en-US" dirty="0">
                <a:solidFill>
                  <a:schemeClr val="tx2"/>
                </a:solidFill>
              </a:rPr>
              <a:t>How much are </a:t>
            </a:r>
            <a:r>
              <a:rPr lang="en-US" dirty="0" smtClean="0">
                <a:solidFill>
                  <a:schemeClr val="tx2"/>
                </a:solidFill>
              </a:rPr>
              <a:t>we </a:t>
            </a:r>
            <a:r>
              <a:rPr lang="en-US" dirty="0">
                <a:solidFill>
                  <a:schemeClr val="tx2"/>
                </a:solidFill>
              </a:rPr>
              <a:t>willing </a:t>
            </a:r>
            <a:r>
              <a:rPr lang="en-US" dirty="0" smtClean="0">
                <a:solidFill>
                  <a:schemeClr val="tx2"/>
                </a:solidFill>
              </a:rPr>
              <a:t>to accept </a:t>
            </a:r>
            <a:r>
              <a:rPr lang="en-US" dirty="0">
                <a:solidFill>
                  <a:schemeClr val="tx2"/>
                </a:solidFill>
              </a:rPr>
              <a:t>by disclosing critical information, displaying indicators, or not properly identifying vulnerabilities?</a:t>
            </a:r>
          </a:p>
          <a:p>
            <a:r>
              <a:rPr lang="en-US" baseline="0" dirty="0">
                <a:solidFill>
                  <a:schemeClr val="tx2"/>
                </a:solidFill>
              </a:rPr>
              <a:t>Commanding Officers must </a:t>
            </a:r>
            <a:r>
              <a:rPr lang="en-US" baseline="0" dirty="0" smtClean="0">
                <a:solidFill>
                  <a:schemeClr val="tx2"/>
                </a:solidFill>
              </a:rPr>
              <a:t>determine the acceptable level </a:t>
            </a:r>
            <a:r>
              <a:rPr lang="en-US" baseline="0" dirty="0">
                <a:solidFill>
                  <a:schemeClr val="tx2"/>
                </a:solidFill>
              </a:rPr>
              <a:t>of risk </a:t>
            </a:r>
            <a:r>
              <a:rPr lang="en-US" baseline="0" dirty="0" smtClean="0">
                <a:solidFill>
                  <a:schemeClr val="tx2"/>
                </a:solidFill>
              </a:rPr>
              <a:t>if critical </a:t>
            </a:r>
            <a:r>
              <a:rPr lang="en-US" baseline="0" dirty="0">
                <a:solidFill>
                  <a:schemeClr val="tx2"/>
                </a:solidFill>
              </a:rPr>
              <a:t>information is exploited and </a:t>
            </a:r>
            <a:r>
              <a:rPr lang="en-US" baseline="0" dirty="0" smtClean="0">
                <a:solidFill>
                  <a:schemeClr val="tx2"/>
                </a:solidFill>
              </a:rPr>
              <a:t>potentially acted </a:t>
            </a:r>
            <a:r>
              <a:rPr lang="en-US" baseline="0" dirty="0">
                <a:solidFill>
                  <a:schemeClr val="tx2"/>
                </a:solidFill>
              </a:rPr>
              <a:t>upon.</a:t>
            </a:r>
          </a:p>
          <a:p>
            <a:endParaRPr lang="en-US" dirty="0"/>
          </a:p>
        </p:txBody>
      </p:sp>
      <p:sp>
        <p:nvSpPr>
          <p:cNvPr id="2" name="Title 1"/>
          <p:cNvSpPr>
            <a:spLocks noGrp="1"/>
          </p:cNvSpPr>
          <p:nvPr>
            <p:ph type="title"/>
          </p:nvPr>
        </p:nvSpPr>
        <p:spPr/>
        <p:txBody>
          <a:bodyPr/>
          <a:lstStyle/>
          <a:p>
            <a:r>
              <a:rPr lang="en-US" dirty="0"/>
              <a:t>Risk</a:t>
            </a:r>
          </a:p>
        </p:txBody>
      </p:sp>
    </p:spTree>
    <p:extLst>
      <p:ext uri="{BB962C8B-B14F-4D97-AF65-F5344CB8AC3E}">
        <p14:creationId xmlns:p14="http://schemas.microsoft.com/office/powerpoint/2010/main" val="1081056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Anything that effectively negates or reduces an adversary's ability to exploit vulnerabilities or collect and process critical </a:t>
            </a:r>
            <a:r>
              <a:rPr lang="en-US" dirty="0" smtClean="0">
                <a:solidFill>
                  <a:schemeClr val="tx2"/>
                </a:solidFill>
              </a:rPr>
              <a:t>information:</a:t>
            </a:r>
            <a:endParaRPr lang="en-US" dirty="0">
              <a:solidFill>
                <a:schemeClr val="tx2"/>
              </a:solidFill>
            </a:endParaRPr>
          </a:p>
          <a:p>
            <a:r>
              <a:rPr lang="en-US" dirty="0">
                <a:solidFill>
                  <a:schemeClr val="tx2"/>
                </a:solidFill>
              </a:rPr>
              <a:t>For most vulnerabilities, there is likely an inexpensive countermeasure.</a:t>
            </a:r>
          </a:p>
          <a:p>
            <a:r>
              <a:rPr lang="en-US" dirty="0">
                <a:solidFill>
                  <a:schemeClr val="tx2"/>
                </a:solidFill>
              </a:rPr>
              <a:t>Training is one of the most effective countermeasures, when adhered to and policies are followed.</a:t>
            </a:r>
          </a:p>
          <a:p>
            <a:pPr>
              <a:spcAft>
                <a:spcPts val="0"/>
              </a:spcAft>
            </a:pPr>
            <a:r>
              <a:rPr lang="en-US" dirty="0">
                <a:solidFill>
                  <a:schemeClr val="tx2"/>
                </a:solidFill>
              </a:rPr>
              <a:t>Per NSPM-28, Identity Management (</a:t>
            </a:r>
            <a:r>
              <a:rPr lang="en-US" dirty="0" err="1">
                <a:solidFill>
                  <a:schemeClr val="tx2"/>
                </a:solidFill>
              </a:rPr>
              <a:t>IdM</a:t>
            </a:r>
            <a:r>
              <a:rPr lang="en-US" dirty="0">
                <a:solidFill>
                  <a:schemeClr val="tx2"/>
                </a:solidFill>
              </a:rPr>
              <a:t>) means an OPSEC capability that seeks to mitigate risks to personnel, organizations, missions, and capabilities through the discovery, examination, analysis, assessment, and management of an individual’s or organization’s identity elements, characteristics, or other attributes in public or non-public records and databases or in social media or other unstructured data sources. </a:t>
            </a:r>
            <a:endParaRPr lang="en-US" dirty="0" smtClean="0">
              <a:solidFill>
                <a:schemeClr val="tx2"/>
              </a:solidFill>
            </a:endParaRPr>
          </a:p>
          <a:p>
            <a:pPr>
              <a:spcAft>
                <a:spcPts val="0"/>
              </a:spcAft>
            </a:pPr>
            <a:r>
              <a:rPr lang="en-US" dirty="0" smtClean="0">
                <a:solidFill>
                  <a:schemeClr val="tx2"/>
                </a:solidFill>
              </a:rPr>
              <a:t>Effective countermeasures will Influence </a:t>
            </a:r>
            <a:r>
              <a:rPr lang="en-US" dirty="0">
                <a:solidFill>
                  <a:schemeClr val="tx2"/>
                </a:solidFill>
              </a:rPr>
              <a:t>or manipulate an adversary’s </a:t>
            </a:r>
            <a:r>
              <a:rPr lang="en-US" dirty="0" smtClean="0">
                <a:solidFill>
                  <a:schemeClr val="tx2"/>
                </a:solidFill>
              </a:rPr>
              <a:t>perception, causing them to:</a:t>
            </a:r>
            <a:endParaRPr lang="en-US" dirty="0">
              <a:solidFill>
                <a:schemeClr val="tx2"/>
              </a:solidFill>
            </a:endParaRPr>
          </a:p>
          <a:p>
            <a:pPr lvl="1"/>
            <a:r>
              <a:rPr lang="en-US" dirty="0">
                <a:solidFill>
                  <a:schemeClr val="tx2"/>
                </a:solidFill>
              </a:rPr>
              <a:t>Take no </a:t>
            </a:r>
            <a:r>
              <a:rPr lang="en-US" dirty="0" smtClean="0">
                <a:solidFill>
                  <a:schemeClr val="tx2"/>
                </a:solidFill>
              </a:rPr>
              <a:t>action</a:t>
            </a:r>
            <a:endParaRPr lang="en-US" dirty="0">
              <a:solidFill>
                <a:schemeClr val="tx2"/>
              </a:solidFill>
            </a:endParaRPr>
          </a:p>
          <a:p>
            <a:pPr lvl="1"/>
            <a:r>
              <a:rPr lang="en-US" dirty="0">
                <a:solidFill>
                  <a:schemeClr val="tx2"/>
                </a:solidFill>
              </a:rPr>
              <a:t>React too </a:t>
            </a:r>
            <a:r>
              <a:rPr lang="en-US" dirty="0" smtClean="0">
                <a:solidFill>
                  <a:schemeClr val="tx2"/>
                </a:solidFill>
              </a:rPr>
              <a:t>late</a:t>
            </a:r>
            <a:endParaRPr lang="en-US" dirty="0">
              <a:solidFill>
                <a:schemeClr val="tx2"/>
              </a:solidFill>
            </a:endParaRPr>
          </a:p>
          <a:p>
            <a:pPr lvl="1"/>
            <a:r>
              <a:rPr lang="en-US" dirty="0" smtClean="0">
                <a:solidFill>
                  <a:schemeClr val="tx2"/>
                </a:solidFill>
              </a:rPr>
              <a:t>Take </a:t>
            </a:r>
            <a:r>
              <a:rPr lang="en-US" dirty="0">
                <a:solidFill>
                  <a:schemeClr val="tx2"/>
                </a:solidFill>
              </a:rPr>
              <a:t>the wrong </a:t>
            </a:r>
            <a:r>
              <a:rPr lang="en-US" dirty="0" smtClean="0">
                <a:solidFill>
                  <a:schemeClr val="tx2"/>
                </a:solidFill>
              </a:rPr>
              <a:t>action</a:t>
            </a:r>
            <a:endParaRPr lang="en-US" dirty="0">
              <a:solidFill>
                <a:schemeClr val="tx2"/>
              </a:solidFill>
            </a:endParaRPr>
          </a:p>
          <a:p>
            <a:endParaRPr lang="en-US" dirty="0">
              <a:solidFill>
                <a:schemeClr val="tx2"/>
              </a:solidFill>
            </a:endParaRPr>
          </a:p>
        </p:txBody>
      </p:sp>
      <p:sp>
        <p:nvSpPr>
          <p:cNvPr id="2" name="Title 1"/>
          <p:cNvSpPr>
            <a:spLocks noGrp="1"/>
          </p:cNvSpPr>
          <p:nvPr>
            <p:ph type="title"/>
          </p:nvPr>
        </p:nvSpPr>
        <p:spPr/>
        <p:txBody>
          <a:bodyPr/>
          <a:lstStyle/>
          <a:p>
            <a:r>
              <a:rPr lang="en-US" dirty="0"/>
              <a:t>Countermeasures</a:t>
            </a:r>
          </a:p>
        </p:txBody>
      </p:sp>
    </p:spTree>
    <p:extLst>
      <p:ext uri="{BB962C8B-B14F-4D97-AF65-F5344CB8AC3E}">
        <p14:creationId xmlns:p14="http://schemas.microsoft.com/office/powerpoint/2010/main" val="522230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The </a:t>
            </a:r>
            <a:r>
              <a:rPr lang="en-US" dirty="0">
                <a:solidFill>
                  <a:schemeClr val="tx2"/>
                </a:solidFill>
              </a:rPr>
              <a:t>periodic assessment </a:t>
            </a:r>
            <a:r>
              <a:rPr lang="en-US" dirty="0" smtClean="0">
                <a:solidFill>
                  <a:schemeClr val="tx2"/>
                </a:solidFill>
              </a:rPr>
              <a:t>determines </a:t>
            </a:r>
            <a:r>
              <a:rPr lang="en-US" dirty="0">
                <a:solidFill>
                  <a:schemeClr val="tx2"/>
                </a:solidFill>
              </a:rPr>
              <a:t>if anything has changed in the </a:t>
            </a:r>
            <a:r>
              <a:rPr lang="en-US" dirty="0" smtClean="0">
                <a:solidFill>
                  <a:schemeClr val="tx2"/>
                </a:solidFill>
              </a:rPr>
              <a:t>cycle.</a:t>
            </a:r>
          </a:p>
          <a:p>
            <a:r>
              <a:rPr lang="en-US" dirty="0" smtClean="0">
                <a:solidFill>
                  <a:schemeClr val="tx2"/>
                </a:solidFill>
              </a:rPr>
              <a:t>Are your countermeasures effective or ineffective, or are additional countermeasures still required? </a:t>
            </a:r>
          </a:p>
          <a:p>
            <a:r>
              <a:rPr lang="en-US" dirty="0" smtClean="0">
                <a:solidFill>
                  <a:schemeClr val="tx2"/>
                </a:solidFill>
              </a:rPr>
              <a:t>If an area within the cycle requires attention, address the change and continue with the cycle, constantly assessing your OPSEC posture, especially as missions change.</a:t>
            </a:r>
            <a:endParaRPr lang="en-US" dirty="0">
              <a:solidFill>
                <a:schemeClr val="tx2"/>
              </a:solidFill>
            </a:endParaRPr>
          </a:p>
          <a:p>
            <a:r>
              <a:rPr lang="en-US" dirty="0" smtClean="0">
                <a:solidFill>
                  <a:schemeClr val="tx2"/>
                </a:solidFill>
              </a:rPr>
              <a:t>The </a:t>
            </a:r>
            <a:r>
              <a:rPr lang="en-US" dirty="0">
                <a:solidFill>
                  <a:schemeClr val="tx2"/>
                </a:solidFill>
              </a:rPr>
              <a:t>operational and information environment is constantly evolving and changing, which requires </a:t>
            </a:r>
            <a:r>
              <a:rPr lang="en-US" dirty="0" smtClean="0">
                <a:solidFill>
                  <a:schemeClr val="tx2"/>
                </a:solidFill>
              </a:rPr>
              <a:t>the </a:t>
            </a:r>
            <a:r>
              <a:rPr lang="en-US" dirty="0">
                <a:solidFill>
                  <a:schemeClr val="tx2"/>
                </a:solidFill>
              </a:rPr>
              <a:t>OPSEC posture to keep </a:t>
            </a:r>
            <a:r>
              <a:rPr lang="en-US" dirty="0" smtClean="0">
                <a:solidFill>
                  <a:schemeClr val="tx2"/>
                </a:solidFill>
              </a:rPr>
              <a:t>pace in maintaining </a:t>
            </a:r>
            <a:r>
              <a:rPr lang="en-US" dirty="0">
                <a:solidFill>
                  <a:schemeClr val="tx2"/>
                </a:solidFill>
              </a:rPr>
              <a:t>essential </a:t>
            </a:r>
            <a:r>
              <a:rPr lang="en-US" dirty="0" smtClean="0">
                <a:solidFill>
                  <a:schemeClr val="tx2"/>
                </a:solidFill>
              </a:rPr>
              <a:t>secrecy and protecting critical information and indicators.</a:t>
            </a:r>
          </a:p>
          <a:p>
            <a:r>
              <a:rPr lang="en-US" dirty="0">
                <a:solidFill>
                  <a:schemeClr val="tx2"/>
                </a:solidFill>
              </a:rPr>
              <a:t>The key </a:t>
            </a:r>
            <a:r>
              <a:rPr lang="en-US" dirty="0" smtClean="0">
                <a:solidFill>
                  <a:schemeClr val="tx2"/>
                </a:solidFill>
              </a:rPr>
              <a:t>takeaway: The OPSEC cycle is not a “</a:t>
            </a:r>
            <a:r>
              <a:rPr lang="en-US" dirty="0">
                <a:solidFill>
                  <a:schemeClr val="tx2"/>
                </a:solidFill>
              </a:rPr>
              <a:t>one and done” requirement.  </a:t>
            </a:r>
          </a:p>
          <a:p>
            <a:endParaRPr lang="en-US" dirty="0">
              <a:solidFill>
                <a:schemeClr val="tx2"/>
              </a:solidFill>
            </a:endParaRPr>
          </a:p>
          <a:p>
            <a:endParaRPr lang="en-US" dirty="0">
              <a:solidFill>
                <a:schemeClr val="tx2"/>
              </a:solidFill>
            </a:endParaRPr>
          </a:p>
        </p:txBody>
      </p:sp>
      <p:sp>
        <p:nvSpPr>
          <p:cNvPr id="3" name="Title 2"/>
          <p:cNvSpPr>
            <a:spLocks noGrp="1"/>
          </p:cNvSpPr>
          <p:nvPr>
            <p:ph type="title"/>
          </p:nvPr>
        </p:nvSpPr>
        <p:spPr/>
        <p:txBody>
          <a:bodyPr/>
          <a:lstStyle/>
          <a:p>
            <a:r>
              <a:rPr lang="en-US" dirty="0" smtClean="0"/>
              <a:t>Assessment of Effectiveness</a:t>
            </a:r>
            <a:endParaRPr lang="en-US" dirty="0"/>
          </a:p>
        </p:txBody>
      </p:sp>
    </p:spTree>
    <p:extLst>
      <p:ext uri="{BB962C8B-B14F-4D97-AF65-F5344CB8AC3E}">
        <p14:creationId xmlns:p14="http://schemas.microsoft.com/office/powerpoint/2010/main" val="28167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CUI </a:t>
            </a:r>
            <a:r>
              <a:rPr lang="en-US" dirty="0">
                <a:solidFill>
                  <a:schemeClr val="tx2"/>
                </a:solidFill>
              </a:rPr>
              <a:t>is unclassified information requiring safeguarding and dissemination controls, consistent with applicable law, regulation, or government policy. </a:t>
            </a:r>
          </a:p>
          <a:p>
            <a:pPr lvl="0"/>
            <a:r>
              <a:rPr lang="en-US" dirty="0">
                <a:solidFill>
                  <a:schemeClr val="tx2"/>
                </a:solidFill>
              </a:rPr>
              <a:t>The DoD CUI Program website provides relevant information on the DoD CUI Registry, training, policy and desktop aids to properly mark and control DOD material (</a:t>
            </a:r>
            <a:r>
              <a:rPr lang="en-US" u="sng" dirty="0">
                <a:solidFill>
                  <a:schemeClr val="tx2"/>
                </a:solidFill>
              </a:rPr>
              <a:t>https://www.dodcui.mil/</a:t>
            </a:r>
            <a:r>
              <a:rPr lang="en-US" dirty="0">
                <a:solidFill>
                  <a:schemeClr val="tx2"/>
                </a:solidFill>
              </a:rPr>
              <a:t>). Criteria for marking material CUI under the DoD OPSEC category is that the information should be identified on the command/organization/agency/unit/program OPSEC Critical Information List (CIL) or as designated by a senior official. This process identifies unclassified information that must be protected. It almost always results from a command/organization/agency/unit/program official OPSEC program, or is otherwise commonly approved for use by the Senior Official</a:t>
            </a:r>
            <a:r>
              <a:rPr lang="en-US" dirty="0" smtClean="0">
                <a:solidFill>
                  <a:schemeClr val="tx2"/>
                </a:solidFill>
              </a:rPr>
              <a:t>.</a:t>
            </a:r>
          </a:p>
          <a:p>
            <a:r>
              <a:rPr lang="en-US" dirty="0" smtClean="0">
                <a:solidFill>
                  <a:schemeClr val="tx2"/>
                </a:solidFill>
              </a:rPr>
              <a:t>Not </a:t>
            </a:r>
            <a:r>
              <a:rPr lang="en-US" dirty="0">
                <a:solidFill>
                  <a:schemeClr val="tx2"/>
                </a:solidFill>
              </a:rPr>
              <a:t>all CUI is Critical Information, however all Critical Information is CUI</a:t>
            </a:r>
            <a:r>
              <a:rPr lang="en-US" dirty="0" smtClean="0">
                <a:solidFill>
                  <a:schemeClr val="tx2"/>
                </a:solidFill>
              </a:rPr>
              <a:t>.</a:t>
            </a:r>
            <a:endParaRPr lang="en-US" dirty="0">
              <a:solidFill>
                <a:schemeClr val="tx2"/>
              </a:solidFill>
            </a:endParaRPr>
          </a:p>
          <a:p>
            <a:r>
              <a:rPr lang="en-US" dirty="0">
                <a:solidFill>
                  <a:schemeClr val="tx2"/>
                </a:solidFill>
                <a:ea typeface="+mn-ea"/>
              </a:rPr>
              <a:t>Guidance for </a:t>
            </a:r>
            <a:r>
              <a:rPr lang="en-US" dirty="0" smtClean="0">
                <a:solidFill>
                  <a:schemeClr val="tx2"/>
                </a:solidFill>
                <a:ea typeface="+mn-ea"/>
              </a:rPr>
              <a:t>CUI, to include its proper destruction, is </a:t>
            </a:r>
            <a:r>
              <a:rPr lang="en-US" dirty="0">
                <a:solidFill>
                  <a:schemeClr val="tx2"/>
                </a:solidFill>
                <a:ea typeface="+mn-ea"/>
              </a:rPr>
              <a:t>provided in DOD Instruction </a:t>
            </a:r>
            <a:r>
              <a:rPr lang="en-US" dirty="0" smtClean="0">
                <a:solidFill>
                  <a:schemeClr val="tx2"/>
                </a:solidFill>
                <a:ea typeface="+mn-ea"/>
              </a:rPr>
              <a:t>5200.48.</a:t>
            </a:r>
          </a:p>
          <a:p>
            <a:pPr marL="0" indent="0">
              <a:buNone/>
            </a:pPr>
            <a:endParaRPr lang="en-US" dirty="0">
              <a:solidFill>
                <a:schemeClr val="tx2"/>
              </a:solidFill>
              <a:ea typeface="+mn-ea"/>
            </a:endParaRPr>
          </a:p>
        </p:txBody>
      </p:sp>
      <p:sp>
        <p:nvSpPr>
          <p:cNvPr id="3" name="Title 2"/>
          <p:cNvSpPr>
            <a:spLocks noGrp="1"/>
          </p:cNvSpPr>
          <p:nvPr>
            <p:ph type="title"/>
          </p:nvPr>
        </p:nvSpPr>
        <p:spPr>
          <a:xfrm>
            <a:off x="1399672" y="0"/>
            <a:ext cx="6324600" cy="838200"/>
          </a:xfrm>
        </p:spPr>
        <p:txBody>
          <a:bodyPr/>
          <a:lstStyle/>
          <a:p>
            <a:r>
              <a:rPr lang="en-US" dirty="0"/>
              <a:t>Controlled Unclassified Information</a:t>
            </a:r>
          </a:p>
        </p:txBody>
      </p:sp>
    </p:spTree>
    <p:extLst>
      <p:ext uri="{BB962C8B-B14F-4D97-AF65-F5344CB8AC3E}">
        <p14:creationId xmlns:p14="http://schemas.microsoft.com/office/powerpoint/2010/main" val="81599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dirty="0">
                <a:solidFill>
                  <a:schemeClr val="tx2"/>
                </a:solidFill>
              </a:rPr>
              <a:t>Command Training Officers and OPSEC Officers shall supplement this brief with the below information in order to satisfy annual training requirements per </a:t>
            </a:r>
            <a:r>
              <a:rPr lang="en-US" u="sng" dirty="0">
                <a:solidFill>
                  <a:schemeClr val="tx2"/>
                </a:solidFill>
              </a:rPr>
              <a:t>SECNAVINST 3070.2A, 9 May 2019.</a:t>
            </a:r>
            <a:r>
              <a:rPr lang="en-US" dirty="0">
                <a:solidFill>
                  <a:schemeClr val="tx2"/>
                </a:solidFill>
              </a:rPr>
              <a:t> </a:t>
            </a:r>
            <a:r>
              <a:rPr lang="en-US" dirty="0" smtClean="0">
                <a:solidFill>
                  <a:schemeClr val="tx2"/>
                </a:solidFill>
              </a:rPr>
              <a:t>Ensure:</a:t>
            </a:r>
            <a:endParaRPr lang="en-US" dirty="0">
              <a:solidFill>
                <a:schemeClr val="tx2"/>
              </a:solidFill>
            </a:endParaRPr>
          </a:p>
          <a:p>
            <a:pPr lvl="1">
              <a:spcBef>
                <a:spcPts val="0"/>
              </a:spcBef>
            </a:pPr>
            <a:endParaRPr lang="en-US" dirty="0" smtClean="0">
              <a:solidFill>
                <a:srgbClr val="FF3300"/>
              </a:solidFill>
            </a:endParaRPr>
          </a:p>
          <a:p>
            <a:pPr lvl="1">
              <a:spcBef>
                <a:spcPts val="0"/>
              </a:spcBef>
            </a:pPr>
            <a:r>
              <a:rPr lang="en-US" dirty="0" smtClean="0">
                <a:solidFill>
                  <a:srgbClr val="FF3300"/>
                </a:solidFill>
              </a:rPr>
              <a:t>All members of the command understand and are familiar with the contents of their command’s Critical </a:t>
            </a:r>
            <a:r>
              <a:rPr lang="en-US" dirty="0">
                <a:solidFill>
                  <a:srgbClr val="FF3300"/>
                </a:solidFill>
              </a:rPr>
              <a:t>Information List (CIL</a:t>
            </a:r>
            <a:r>
              <a:rPr lang="en-US" dirty="0" smtClean="0">
                <a:solidFill>
                  <a:srgbClr val="FF3300"/>
                </a:solidFill>
              </a:rPr>
              <a:t>)</a:t>
            </a:r>
          </a:p>
          <a:p>
            <a:pPr lvl="2">
              <a:buFont typeface="Arial" panose="020B0604020202020204" pitchFamily="34" charset="0"/>
              <a:buChar char="•"/>
            </a:pPr>
            <a:r>
              <a:rPr lang="en-US" dirty="0" smtClean="0">
                <a:solidFill>
                  <a:srgbClr val="FF3300"/>
                </a:solidFill>
              </a:rPr>
              <a:t>Specific contents not to be disclosed to the public or anyone without the need-to-know</a:t>
            </a:r>
          </a:p>
          <a:p>
            <a:pPr lvl="2">
              <a:buFont typeface="Arial" panose="020B0604020202020204" pitchFamily="34" charset="0"/>
              <a:buChar char="•"/>
            </a:pPr>
            <a:r>
              <a:rPr lang="en-US" dirty="0" smtClean="0">
                <a:solidFill>
                  <a:srgbClr val="FF3300"/>
                </a:solidFill>
              </a:rPr>
              <a:t>Responsibilities </a:t>
            </a:r>
            <a:r>
              <a:rPr lang="en-US" dirty="0">
                <a:solidFill>
                  <a:srgbClr val="FF3300"/>
                </a:solidFill>
              </a:rPr>
              <a:t>for safeguarding, sending and destroying critical information (</a:t>
            </a:r>
            <a:r>
              <a:rPr lang="en-US" dirty="0" smtClean="0">
                <a:solidFill>
                  <a:srgbClr val="FF3300"/>
                </a:solidFill>
              </a:rPr>
              <a:t>CI</a:t>
            </a:r>
            <a:r>
              <a:rPr lang="en-US" dirty="0">
                <a:solidFill>
                  <a:srgbClr val="FF3300"/>
                </a:solidFill>
              </a:rPr>
              <a:t>)</a:t>
            </a:r>
          </a:p>
          <a:p>
            <a:pPr lvl="1"/>
            <a:r>
              <a:rPr lang="en-US" dirty="0">
                <a:solidFill>
                  <a:srgbClr val="FF3300"/>
                </a:solidFill>
              </a:rPr>
              <a:t>Local threat or adversary (include collection methods)</a:t>
            </a:r>
          </a:p>
          <a:p>
            <a:pPr lvl="1"/>
            <a:r>
              <a:rPr lang="en-US" dirty="0">
                <a:solidFill>
                  <a:srgbClr val="FF3300"/>
                </a:solidFill>
              </a:rPr>
              <a:t>Social media awareness and other command specific </a:t>
            </a:r>
            <a:r>
              <a:rPr lang="en-US" dirty="0" smtClean="0">
                <a:solidFill>
                  <a:srgbClr val="FF3300"/>
                </a:solidFill>
              </a:rPr>
              <a:t>vulnerabilities</a:t>
            </a:r>
          </a:p>
          <a:p>
            <a:pPr lvl="1"/>
            <a:r>
              <a:rPr lang="en-US" dirty="0" smtClean="0">
                <a:solidFill>
                  <a:srgbClr val="FF3300"/>
                </a:solidFill>
              </a:rPr>
              <a:t>Risk mitigation efforts or countermeasures </a:t>
            </a:r>
          </a:p>
          <a:p>
            <a:pPr lvl="1"/>
            <a:endParaRPr lang="en-US" sz="800" dirty="0" smtClean="0">
              <a:highlight>
                <a:srgbClr val="FFFF00"/>
              </a:highlight>
            </a:endParaRPr>
          </a:p>
          <a:p>
            <a:r>
              <a:rPr lang="en-US" dirty="0" smtClean="0">
                <a:solidFill>
                  <a:schemeClr val="tx2"/>
                </a:solidFill>
              </a:rPr>
              <a:t>Efforts shall be made to reach and educate family members.</a:t>
            </a:r>
            <a:endParaRPr lang="en-US" dirty="0">
              <a:solidFill>
                <a:schemeClr val="tx2"/>
              </a:solidFill>
            </a:endParaRPr>
          </a:p>
          <a:p>
            <a:r>
              <a:rPr lang="en-US" dirty="0">
                <a:solidFill>
                  <a:schemeClr val="tx2"/>
                </a:solidFill>
              </a:rPr>
              <a:t>All </a:t>
            </a:r>
            <a:r>
              <a:rPr lang="en-US" dirty="0" smtClean="0">
                <a:solidFill>
                  <a:schemeClr val="tx2"/>
                </a:solidFill>
              </a:rPr>
              <a:t>assigned </a:t>
            </a:r>
            <a:r>
              <a:rPr lang="en-US" dirty="0">
                <a:solidFill>
                  <a:schemeClr val="tx2"/>
                </a:solidFill>
              </a:rPr>
              <a:t>personnel </a:t>
            </a:r>
            <a:r>
              <a:rPr lang="en-US" dirty="0" smtClean="0">
                <a:solidFill>
                  <a:schemeClr val="tx2"/>
                </a:solidFill>
              </a:rPr>
              <a:t>shall receive </a:t>
            </a:r>
            <a:r>
              <a:rPr lang="en-US" dirty="0">
                <a:solidFill>
                  <a:schemeClr val="tx2"/>
                </a:solidFill>
              </a:rPr>
              <a:t>OPSEC training as part of their onboarding process prior to </a:t>
            </a:r>
            <a:r>
              <a:rPr lang="en-US" dirty="0" smtClean="0">
                <a:solidFill>
                  <a:schemeClr val="tx2"/>
                </a:solidFill>
              </a:rPr>
              <a:t>accessing DON </a:t>
            </a:r>
            <a:r>
              <a:rPr lang="en-US" dirty="0">
                <a:solidFill>
                  <a:schemeClr val="tx2"/>
                </a:solidFill>
              </a:rPr>
              <a:t>networks/accounts.</a:t>
            </a:r>
            <a:endParaRPr lang="en-US" dirty="0">
              <a:solidFill>
                <a:schemeClr val="tx2"/>
              </a:solidFill>
              <a:highlight>
                <a:srgbClr val="FFFF00"/>
              </a:highlight>
            </a:endParaRPr>
          </a:p>
          <a:p>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4" name="Subtitle 3">
            <a:extLst>
              <a:ext uri="{FF2B5EF4-FFF2-40B4-BE49-F238E27FC236}">
                <a16:creationId xmlns:a16="http://schemas.microsoft.com/office/drawing/2014/main" id="{6BA9DBB1-FE78-4B09-A4A5-E12FD075E610}"/>
              </a:ext>
            </a:extLst>
          </p:cNvPr>
          <p:cNvSpPr txBox="1">
            <a:spLocks/>
          </p:cNvSpPr>
          <p:nvPr/>
        </p:nvSpPr>
        <p:spPr bwMode="auto">
          <a:xfrm>
            <a:off x="409574" y="5638800"/>
            <a:ext cx="8328025"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0" fontAlgn="base" latinLnBrk="0" hangingPunct="0">
              <a:lnSpc>
                <a:spcPct val="100000"/>
              </a:lnSpc>
              <a:spcBef>
                <a:spcPct val="30000"/>
              </a:spcBef>
              <a:spcAft>
                <a:spcPct val="0"/>
              </a:spcAft>
              <a:buClrTx/>
              <a:buSzTx/>
              <a:buNone/>
              <a:tabLst/>
              <a:defRPr/>
            </a:pPr>
            <a:r>
              <a:rPr lang="en-US" sz="1800" dirty="0">
                <a:solidFill>
                  <a:schemeClr val="tx2"/>
                </a:solidFill>
              </a:rPr>
              <a:t>“Bumper stickers” </a:t>
            </a:r>
            <a:r>
              <a:rPr lang="en-US" sz="1800" dirty="0" smtClean="0">
                <a:solidFill>
                  <a:schemeClr val="tx2"/>
                </a:solidFill>
              </a:rPr>
              <a:t>like this are placed within this presentation as placeholders to discuss the above information.</a:t>
            </a:r>
            <a:endParaRPr lang="en-US" sz="1800" baseline="0" dirty="0">
              <a:solidFill>
                <a:schemeClr val="tx2"/>
              </a:solidFill>
            </a:endParaRPr>
          </a:p>
        </p:txBody>
      </p:sp>
    </p:spTree>
    <p:extLst>
      <p:ext uri="{BB962C8B-B14F-4D97-AF65-F5344CB8AC3E}">
        <p14:creationId xmlns:p14="http://schemas.microsoft.com/office/powerpoint/2010/main" val="909114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buFont typeface="Arial" panose="020B0604020202020204" pitchFamily="34" charset="0"/>
              <a:buChar char="•"/>
              <a:defRPr/>
            </a:pPr>
            <a:r>
              <a:rPr lang="en-US" dirty="0" smtClean="0">
                <a:solidFill>
                  <a:schemeClr val="tx2"/>
                </a:solidFill>
                <a:cs typeface="Arial" panose="020B0604020202020204" pitchFamily="34" charset="0"/>
              </a:rPr>
              <a:t>Disclosures </a:t>
            </a:r>
            <a:r>
              <a:rPr lang="en-US" dirty="0">
                <a:solidFill>
                  <a:schemeClr val="tx2"/>
                </a:solidFill>
                <a:cs typeface="Arial" panose="020B0604020202020204" pitchFamily="34" charset="0"/>
              </a:rPr>
              <a:t>occur when personnel share information </a:t>
            </a:r>
            <a:r>
              <a:rPr lang="en-US" dirty="0" smtClean="0">
                <a:solidFill>
                  <a:schemeClr val="tx2"/>
                </a:solidFill>
                <a:cs typeface="Arial" panose="020B0604020202020204" pitchFamily="34" charset="0"/>
              </a:rPr>
              <a:t>in the PAI space with individuals they don’t know, like on their </a:t>
            </a:r>
            <a:r>
              <a:rPr lang="en-US" dirty="0">
                <a:solidFill>
                  <a:schemeClr val="tx2"/>
                </a:solidFill>
                <a:cs typeface="Arial" panose="020B0604020202020204" pitchFamily="34" charset="0"/>
              </a:rPr>
              <a:t>social media </a:t>
            </a:r>
            <a:r>
              <a:rPr lang="en-US" dirty="0" smtClean="0">
                <a:solidFill>
                  <a:schemeClr val="tx2"/>
                </a:solidFill>
                <a:cs typeface="Arial" panose="020B0604020202020204" pitchFamily="34" charset="0"/>
              </a:rPr>
              <a:t>pages or Apps.    </a:t>
            </a:r>
            <a:endParaRPr lang="en-US" dirty="0">
              <a:solidFill>
                <a:schemeClr val="tx2"/>
              </a:solidFill>
              <a:cs typeface="Arial" panose="020B0604020202020204" pitchFamily="34" charset="0"/>
            </a:endParaRPr>
          </a:p>
          <a:p>
            <a:pPr marL="0" indent="0">
              <a:spcBef>
                <a:spcPts val="0"/>
              </a:spcBef>
              <a:spcAft>
                <a:spcPts val="0"/>
              </a:spcAft>
              <a:buNone/>
              <a:defRPr/>
            </a:pPr>
            <a:endParaRPr lang="en-US" sz="1200" dirty="0">
              <a:solidFill>
                <a:schemeClr val="tx2"/>
              </a:solidFill>
              <a:cs typeface="Arial" panose="020B0604020202020204" pitchFamily="34" charset="0"/>
            </a:endParaRPr>
          </a:p>
          <a:p>
            <a:pPr>
              <a:spcBef>
                <a:spcPts val="0"/>
              </a:spcBef>
              <a:spcAft>
                <a:spcPts val="0"/>
              </a:spcAft>
              <a:buFont typeface="Arial" panose="020B0604020202020204" pitchFamily="34" charset="0"/>
              <a:buChar char="•"/>
              <a:defRPr/>
            </a:pPr>
            <a:r>
              <a:rPr lang="en-US" dirty="0">
                <a:solidFill>
                  <a:schemeClr val="tx2"/>
                </a:solidFill>
                <a:cs typeface="Arial" panose="020B0604020202020204" pitchFamily="34" charset="0"/>
              </a:rPr>
              <a:t>Personnel who </a:t>
            </a:r>
            <a:r>
              <a:rPr lang="en-US" dirty="0" smtClean="0">
                <a:solidFill>
                  <a:schemeClr val="tx2"/>
                </a:solidFill>
                <a:cs typeface="Arial" panose="020B0604020202020204" pitchFamily="34" charset="0"/>
              </a:rPr>
              <a:t>publish in the PAI environment shall </a:t>
            </a:r>
            <a:r>
              <a:rPr lang="en-US" dirty="0">
                <a:solidFill>
                  <a:schemeClr val="tx2"/>
                </a:solidFill>
                <a:cs typeface="Arial" panose="020B0604020202020204" pitchFamily="34" charset="0"/>
              </a:rPr>
              <a:t>at a minimum:</a:t>
            </a:r>
          </a:p>
          <a:p>
            <a:pPr lvl="1">
              <a:spcBef>
                <a:spcPts val="0"/>
              </a:spcBef>
              <a:spcAft>
                <a:spcPts val="0"/>
              </a:spcAft>
              <a:defRPr/>
            </a:pPr>
            <a:r>
              <a:rPr lang="en-US" dirty="0" smtClean="0">
                <a:solidFill>
                  <a:schemeClr val="tx2"/>
                </a:solidFill>
                <a:cs typeface="Arial" panose="020B0604020202020204" pitchFamily="34" charset="0"/>
              </a:rPr>
              <a:t>Ensure </a:t>
            </a:r>
            <a:r>
              <a:rPr lang="en-US" dirty="0">
                <a:solidFill>
                  <a:schemeClr val="tx2"/>
                </a:solidFill>
                <a:cs typeface="Arial" panose="020B0604020202020204" pitchFamily="34" charset="0"/>
              </a:rPr>
              <a:t>all information about any DoD, military and Navy activity and event is approved for public release prior to sharing publicly.</a:t>
            </a:r>
          </a:p>
          <a:p>
            <a:pPr lvl="1">
              <a:spcBef>
                <a:spcPts val="0"/>
              </a:spcBef>
              <a:spcAft>
                <a:spcPts val="0"/>
              </a:spcAft>
              <a:defRPr/>
            </a:pPr>
            <a:r>
              <a:rPr lang="en-US" dirty="0">
                <a:solidFill>
                  <a:schemeClr val="tx2"/>
                </a:solidFill>
                <a:cs typeface="Arial" panose="020B0604020202020204" pitchFamily="34" charset="0"/>
              </a:rPr>
              <a:t>Not discuss details of command tactics, techniques or </a:t>
            </a:r>
            <a:r>
              <a:rPr lang="en-US" dirty="0" smtClean="0">
                <a:solidFill>
                  <a:schemeClr val="tx2"/>
                </a:solidFill>
                <a:cs typeface="Arial" panose="020B0604020202020204" pitchFamily="34" charset="0"/>
              </a:rPr>
              <a:t>procedures (TTPs) </a:t>
            </a:r>
            <a:r>
              <a:rPr lang="en-US" dirty="0">
                <a:solidFill>
                  <a:schemeClr val="tx2"/>
                </a:solidFill>
                <a:cs typeface="Arial" panose="020B0604020202020204" pitchFamily="34" charset="0"/>
              </a:rPr>
              <a:t>in any social media forum.</a:t>
            </a:r>
          </a:p>
          <a:p>
            <a:pPr lvl="1">
              <a:spcBef>
                <a:spcPts val="0"/>
              </a:spcBef>
              <a:spcAft>
                <a:spcPts val="0"/>
              </a:spcAft>
              <a:defRPr/>
            </a:pPr>
            <a:r>
              <a:rPr lang="en-US" dirty="0">
                <a:solidFill>
                  <a:schemeClr val="tx2"/>
                </a:solidFill>
                <a:cs typeface="Arial" panose="020B0604020202020204" pitchFamily="34" charset="0"/>
              </a:rPr>
              <a:t>Not discuss details, capabilities or functions of weapon systems unless specifically authorized.</a:t>
            </a:r>
          </a:p>
          <a:p>
            <a:pPr lvl="1">
              <a:spcBef>
                <a:spcPts val="0"/>
              </a:spcBef>
              <a:spcAft>
                <a:spcPts val="0"/>
              </a:spcAft>
              <a:defRPr/>
            </a:pPr>
            <a:r>
              <a:rPr lang="en-US" dirty="0">
                <a:solidFill>
                  <a:schemeClr val="tx2"/>
                </a:solidFill>
                <a:cs typeface="Arial" panose="020B0604020202020204" pitchFamily="34" charset="0"/>
              </a:rPr>
              <a:t>Not provide information of </a:t>
            </a:r>
            <a:r>
              <a:rPr lang="en-US" dirty="0" smtClean="0">
                <a:solidFill>
                  <a:schemeClr val="tx2"/>
                </a:solidFill>
                <a:cs typeface="Arial" panose="020B0604020202020204" pitchFamily="34" charset="0"/>
              </a:rPr>
              <a:t>ship / unit </a:t>
            </a:r>
            <a:r>
              <a:rPr lang="en-US" dirty="0">
                <a:solidFill>
                  <a:schemeClr val="tx2"/>
                </a:solidFill>
                <a:cs typeface="Arial" panose="020B0604020202020204" pitchFamily="34" charset="0"/>
              </a:rPr>
              <a:t>locations, itineraries, current or future deployment dates, present or future operational information, unless specifically authorized.</a:t>
            </a:r>
          </a:p>
          <a:p>
            <a:pPr lvl="1">
              <a:spcBef>
                <a:spcPts val="0"/>
              </a:spcBef>
              <a:spcAft>
                <a:spcPts val="0"/>
              </a:spcAft>
              <a:defRPr/>
            </a:pPr>
            <a:r>
              <a:rPr lang="en-US" dirty="0">
                <a:solidFill>
                  <a:schemeClr val="tx2"/>
                </a:solidFill>
                <a:cs typeface="Arial" panose="020B0604020202020204" pitchFamily="34" charset="0"/>
              </a:rPr>
              <a:t>Not post any unauthorized pictures, videos, maps, diagrams that identify weapon systems, computer systems, sensitive compartments, </a:t>
            </a:r>
            <a:r>
              <a:rPr lang="en-US" dirty="0" smtClean="0">
                <a:solidFill>
                  <a:schemeClr val="tx2"/>
                </a:solidFill>
                <a:cs typeface="Arial" panose="020B0604020202020204" pitchFamily="34" charset="0"/>
              </a:rPr>
              <a:t>radar / sonar</a:t>
            </a:r>
            <a:r>
              <a:rPr lang="en-US" dirty="0">
                <a:solidFill>
                  <a:schemeClr val="tx2"/>
                </a:solidFill>
                <a:cs typeface="Arial" panose="020B0604020202020204" pitchFamily="34" charset="0"/>
              </a:rPr>
              <a:t>, or any other equipment that can compromise capabilities or </a:t>
            </a:r>
            <a:r>
              <a:rPr lang="en-US" dirty="0" smtClean="0">
                <a:solidFill>
                  <a:schemeClr val="tx2"/>
                </a:solidFill>
                <a:cs typeface="Arial" panose="020B0604020202020204" pitchFamily="34" charset="0"/>
              </a:rPr>
              <a:t>TTPs.</a:t>
            </a:r>
          </a:p>
          <a:p>
            <a:pPr lvl="1">
              <a:spcBef>
                <a:spcPts val="0"/>
              </a:spcBef>
              <a:spcAft>
                <a:spcPts val="0"/>
              </a:spcAft>
              <a:defRPr/>
            </a:pPr>
            <a:endParaRPr lang="en-US" sz="1200" dirty="0" smtClean="0">
              <a:solidFill>
                <a:schemeClr val="tx2"/>
              </a:solidFill>
              <a:cs typeface="Arial" panose="020B0604020202020204" pitchFamily="34" charset="0"/>
            </a:endParaRPr>
          </a:p>
          <a:p>
            <a:pPr>
              <a:spcBef>
                <a:spcPts val="0"/>
              </a:spcBef>
              <a:spcAft>
                <a:spcPts val="0"/>
              </a:spcAft>
              <a:defRPr/>
            </a:pPr>
            <a:r>
              <a:rPr lang="en-US" dirty="0" smtClean="0">
                <a:solidFill>
                  <a:schemeClr val="tx2"/>
                </a:solidFill>
              </a:rPr>
              <a:t>Refer to DOD Directive 3115.18, </a:t>
            </a:r>
            <a:r>
              <a:rPr lang="en-US" dirty="0">
                <a:solidFill>
                  <a:schemeClr val="tx2"/>
                </a:solidFill>
              </a:rPr>
              <a:t>DOD Access to and Use of Publicly Available Information (PAI)</a:t>
            </a:r>
          </a:p>
          <a:p>
            <a:pPr>
              <a:spcBef>
                <a:spcPts val="0"/>
              </a:spcBef>
              <a:spcAft>
                <a:spcPts val="0"/>
              </a:spcAft>
              <a:defRPr/>
            </a:pPr>
            <a:endParaRPr lang="en-US" dirty="0">
              <a:solidFill>
                <a:schemeClr val="tx2"/>
              </a:solidFill>
              <a:cs typeface="Arial" panose="020B0604020202020204" pitchFamily="34" charset="0"/>
            </a:endParaRPr>
          </a:p>
          <a:p>
            <a:pPr>
              <a:spcAft>
                <a:spcPts val="0"/>
              </a:spcAft>
            </a:pPr>
            <a:endParaRPr lang="en-US" dirty="0"/>
          </a:p>
        </p:txBody>
      </p:sp>
      <p:sp>
        <p:nvSpPr>
          <p:cNvPr id="3" name="Title 2"/>
          <p:cNvSpPr>
            <a:spLocks noGrp="1"/>
          </p:cNvSpPr>
          <p:nvPr>
            <p:ph type="title"/>
          </p:nvPr>
        </p:nvSpPr>
        <p:spPr/>
        <p:txBody>
          <a:bodyPr/>
          <a:lstStyle/>
          <a:p>
            <a:pPr>
              <a:defRPr/>
            </a:pPr>
            <a:r>
              <a:rPr lang="en-US" dirty="0" smtClean="0">
                <a:latin typeface="Arial" panose="020B0604020202020204" pitchFamily="34" charset="0"/>
                <a:cs typeface="Arial" panose="020B0604020202020204" pitchFamily="34" charset="0"/>
              </a:rPr>
              <a:t>Publicly Available Information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095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solidFill>
                  <a:schemeClr val="tx2"/>
                </a:solidFill>
              </a:rPr>
              <a:t>The </a:t>
            </a:r>
            <a:r>
              <a:rPr lang="en-US" sz="2000" dirty="0">
                <a:solidFill>
                  <a:schemeClr val="tx2"/>
                </a:solidFill>
              </a:rPr>
              <a:t>definition of OPSEC</a:t>
            </a:r>
          </a:p>
          <a:p>
            <a:r>
              <a:rPr lang="en-US" sz="2000" dirty="0" smtClean="0">
                <a:solidFill>
                  <a:schemeClr val="tx2"/>
                </a:solidFill>
              </a:rPr>
              <a:t>The continuous OPSEC cycle</a:t>
            </a:r>
          </a:p>
          <a:p>
            <a:pPr lvl="1"/>
            <a:r>
              <a:rPr lang="en-US" sz="1800" dirty="0" smtClean="0">
                <a:solidFill>
                  <a:schemeClr val="tx2"/>
                </a:solidFill>
              </a:rPr>
              <a:t>Critical Information and indicators</a:t>
            </a:r>
          </a:p>
          <a:p>
            <a:pPr lvl="2"/>
            <a:r>
              <a:rPr lang="en-US" sz="1600" dirty="0" smtClean="0">
                <a:solidFill>
                  <a:schemeClr val="tx2"/>
                </a:solidFill>
              </a:rPr>
              <a:t>Operational Aspects</a:t>
            </a:r>
          </a:p>
          <a:p>
            <a:pPr lvl="1"/>
            <a:r>
              <a:rPr lang="en-US" sz="1800" dirty="0" smtClean="0">
                <a:solidFill>
                  <a:schemeClr val="tx2"/>
                </a:solidFill>
              </a:rPr>
              <a:t>Threat</a:t>
            </a:r>
          </a:p>
          <a:p>
            <a:pPr lvl="1"/>
            <a:r>
              <a:rPr lang="en-US" sz="1800" dirty="0" smtClean="0">
                <a:solidFill>
                  <a:schemeClr val="tx2"/>
                </a:solidFill>
              </a:rPr>
              <a:t>Vulnerabilities</a:t>
            </a:r>
          </a:p>
          <a:p>
            <a:pPr lvl="2"/>
            <a:r>
              <a:rPr lang="en-US" sz="1600" dirty="0" smtClean="0">
                <a:solidFill>
                  <a:schemeClr val="tx2"/>
                </a:solidFill>
              </a:rPr>
              <a:t>Geo-tagging</a:t>
            </a:r>
          </a:p>
          <a:p>
            <a:pPr lvl="2"/>
            <a:r>
              <a:rPr lang="en-US" sz="1600" dirty="0" smtClean="0">
                <a:solidFill>
                  <a:schemeClr val="tx2"/>
                </a:solidFill>
              </a:rPr>
              <a:t>Commercial Applications</a:t>
            </a:r>
          </a:p>
          <a:p>
            <a:pPr lvl="2"/>
            <a:r>
              <a:rPr lang="en-US" sz="1600" dirty="0" smtClean="0">
                <a:solidFill>
                  <a:schemeClr val="tx2"/>
                </a:solidFill>
              </a:rPr>
              <a:t>Social Media</a:t>
            </a:r>
          </a:p>
          <a:p>
            <a:pPr lvl="1"/>
            <a:r>
              <a:rPr lang="en-US" sz="1800" dirty="0" smtClean="0">
                <a:solidFill>
                  <a:schemeClr val="tx2"/>
                </a:solidFill>
              </a:rPr>
              <a:t>Risk</a:t>
            </a:r>
          </a:p>
          <a:p>
            <a:pPr lvl="1"/>
            <a:r>
              <a:rPr lang="en-US" sz="1800" dirty="0" smtClean="0">
                <a:solidFill>
                  <a:schemeClr val="tx2"/>
                </a:solidFill>
              </a:rPr>
              <a:t>Countermeasures</a:t>
            </a:r>
          </a:p>
          <a:p>
            <a:pPr lvl="1"/>
            <a:r>
              <a:rPr lang="en-US" sz="1800" dirty="0" smtClean="0">
                <a:solidFill>
                  <a:schemeClr val="tx2"/>
                </a:solidFill>
              </a:rPr>
              <a:t>Assessment of Effectiveness</a:t>
            </a:r>
          </a:p>
          <a:p>
            <a:r>
              <a:rPr lang="en-US" sz="2000" dirty="0" smtClean="0">
                <a:solidFill>
                  <a:schemeClr val="tx2"/>
                </a:solidFill>
              </a:rPr>
              <a:t>Controlled Unclassified Information</a:t>
            </a:r>
          </a:p>
          <a:p>
            <a:r>
              <a:rPr lang="en-US" sz="2000" dirty="0" smtClean="0">
                <a:solidFill>
                  <a:schemeClr val="tx2"/>
                </a:solidFill>
              </a:rPr>
              <a:t>Publicly Available Information</a:t>
            </a:r>
          </a:p>
          <a:p>
            <a:pPr marL="0" indent="0">
              <a:buNone/>
            </a:pPr>
            <a:endParaRPr lang="en-US" sz="2000" dirty="0" smtClean="0">
              <a:solidFill>
                <a:schemeClr val="tx2"/>
              </a:solidFill>
            </a:endParaRPr>
          </a:p>
          <a:p>
            <a:endParaRPr lang="en-US" sz="2000" dirty="0" smtClean="0">
              <a:solidFill>
                <a:schemeClr val="tx2"/>
              </a:solidFill>
            </a:endParaRPr>
          </a:p>
          <a:p>
            <a:pPr lvl="1"/>
            <a:endParaRPr lang="en-US" dirty="0">
              <a:solidFill>
                <a:srgbClr val="002060"/>
              </a:solidFill>
            </a:endParaRPr>
          </a:p>
          <a:p>
            <a:pPr marL="457200" lvl="1" indent="0">
              <a:buNone/>
            </a:pPr>
            <a:endParaRPr lang="en-US" dirty="0">
              <a:solidFill>
                <a:srgbClr val="002060"/>
              </a:solidFill>
            </a:endParaRPr>
          </a:p>
          <a:p>
            <a:pPr marL="457200" lvl="1" indent="0">
              <a:buNone/>
            </a:pPr>
            <a:endParaRPr lang="en-US" dirty="0"/>
          </a:p>
          <a:p>
            <a:endParaRPr lang="en-US" sz="2000" dirty="0"/>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655575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
          <p:cNvSpPr>
            <a:spLocks noGrp="1"/>
          </p:cNvSpPr>
          <p:nvPr>
            <p:ph sz="half" idx="2"/>
          </p:nvPr>
        </p:nvSpPr>
        <p:spPr/>
        <p:txBody>
          <a:bodyPr/>
          <a:lstStyle/>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endParaRPr lang="en-US" sz="1200" dirty="0">
              <a:solidFill>
                <a:schemeClr val="tx2"/>
              </a:solidFill>
            </a:endParaRPr>
          </a:p>
          <a:p>
            <a:pPr marL="0" indent="0" algn="ctr">
              <a:buNone/>
            </a:pPr>
            <a:endParaRPr lang="en-US" sz="1200" dirty="0" smtClean="0">
              <a:solidFill>
                <a:schemeClr val="tx2"/>
              </a:solidFill>
            </a:endParaRPr>
          </a:p>
          <a:p>
            <a:pPr marL="0" indent="0" algn="ctr">
              <a:buNone/>
            </a:pPr>
            <a:r>
              <a:rPr lang="en-US" sz="1400" dirty="0" smtClean="0">
                <a:solidFill>
                  <a:schemeClr val="tx2"/>
                </a:solidFill>
              </a:rPr>
              <a:t>NAVY_OPSEC@us.navy.mil</a:t>
            </a:r>
          </a:p>
          <a:p>
            <a:pPr marL="0" indent="0" algn="ctr">
              <a:buNone/>
            </a:pPr>
            <a:r>
              <a:rPr lang="en-US" sz="1400" dirty="0" smtClean="0">
                <a:solidFill>
                  <a:schemeClr val="tx2"/>
                </a:solidFill>
              </a:rPr>
              <a:t>757-203-3656</a:t>
            </a:r>
          </a:p>
          <a:p>
            <a:pPr marL="0" indent="0" algn="ctr">
              <a:buNone/>
            </a:pPr>
            <a:r>
              <a:rPr lang="en-US" sz="1400" dirty="0" smtClean="0">
                <a:solidFill>
                  <a:schemeClr val="tx2"/>
                </a:solidFill>
              </a:rPr>
              <a:t>www.navifor.usff.navy.mil/opsec</a:t>
            </a:r>
          </a:p>
          <a:p>
            <a:pPr marL="0" indent="0" algn="ctr">
              <a:buNone/>
            </a:pPr>
            <a:r>
              <a:rPr lang="en-US" sz="1400" dirty="0" smtClean="0">
                <a:solidFill>
                  <a:schemeClr val="tx2"/>
                </a:solidFill>
              </a:rPr>
              <a:t>Naval Information Forces</a:t>
            </a:r>
          </a:p>
          <a:p>
            <a:pPr marL="0" indent="0" algn="ctr">
              <a:buNone/>
            </a:pPr>
            <a:r>
              <a:rPr lang="en-US" sz="1400" dirty="0" smtClean="0">
                <a:solidFill>
                  <a:schemeClr val="tx2"/>
                </a:solidFill>
              </a:rPr>
              <a:t>ATTN: Naval OPSEC Support Team</a:t>
            </a:r>
          </a:p>
          <a:p>
            <a:pPr marL="0" indent="0" algn="ctr">
              <a:buNone/>
            </a:pPr>
            <a:r>
              <a:rPr lang="en-US" sz="1400" dirty="0" smtClean="0">
                <a:solidFill>
                  <a:schemeClr val="tx2"/>
                </a:solidFill>
              </a:rPr>
              <a:t>115 Lake View Parkway</a:t>
            </a:r>
          </a:p>
          <a:p>
            <a:pPr marL="0" indent="0" algn="ctr">
              <a:buNone/>
            </a:pPr>
            <a:r>
              <a:rPr lang="en-US" sz="1400" dirty="0" smtClean="0">
                <a:solidFill>
                  <a:schemeClr val="tx2"/>
                </a:solidFill>
              </a:rPr>
              <a:t>Suffolk, Virginia  23435</a:t>
            </a:r>
            <a:endParaRPr lang="en-US" sz="1400" dirty="0">
              <a:solidFill>
                <a:schemeClr val="tx2"/>
              </a:solidFill>
            </a:endParaRPr>
          </a:p>
        </p:txBody>
      </p:sp>
      <p:sp>
        <p:nvSpPr>
          <p:cNvPr id="2" name="Title 1"/>
          <p:cNvSpPr>
            <a:spLocks noGrp="1"/>
          </p:cNvSpPr>
          <p:nvPr>
            <p:ph type="title"/>
          </p:nvPr>
        </p:nvSpPr>
        <p:spPr/>
        <p:txBody>
          <a:bodyPr/>
          <a:lstStyle/>
          <a:p>
            <a:r>
              <a:rPr lang="en-US" dirty="0" smtClean="0"/>
              <a:t>Questions</a:t>
            </a:r>
            <a:endParaRPr lang="en-US" dirty="0"/>
          </a:p>
        </p:txBody>
      </p:sp>
      <p:pic>
        <p:nvPicPr>
          <p:cNvPr id="4" name="Picture 3"/>
          <p:cNvPicPr>
            <a:picLocks noChangeAspect="1"/>
          </p:cNvPicPr>
          <p:nvPr/>
        </p:nvPicPr>
        <p:blipFill>
          <a:blip r:embed="rId3"/>
          <a:stretch>
            <a:fillRect/>
          </a:stretch>
        </p:blipFill>
        <p:spPr>
          <a:xfrm>
            <a:off x="5897029" y="1981200"/>
            <a:ext cx="1767954" cy="1767954"/>
          </a:xfrm>
          <a:prstGeom prst="rect">
            <a:avLst/>
          </a:prstGeom>
        </p:spPr>
      </p:pic>
      <p:sp>
        <p:nvSpPr>
          <p:cNvPr id="5" name="Content Placeholder 4"/>
          <p:cNvSpPr>
            <a:spLocks noGrp="1"/>
          </p:cNvSpPr>
          <p:nvPr>
            <p:ph sz="half" idx="1"/>
          </p:nvPr>
        </p:nvSpPr>
        <p:spPr/>
        <p:txBody>
          <a:bodyPr/>
          <a:lstStyle/>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endParaRPr lang="en-US" sz="1200" dirty="0" smtClean="0">
              <a:solidFill>
                <a:srgbClr val="000000"/>
              </a:solidFill>
            </a:endParaRPr>
          </a:p>
          <a:p>
            <a:pPr marL="0" lvl="0" indent="0" algn="ctr">
              <a:buNone/>
            </a:pPr>
            <a:endParaRPr lang="en-US" sz="1200" dirty="0">
              <a:solidFill>
                <a:srgbClr val="000000"/>
              </a:solidFill>
            </a:endParaRPr>
          </a:p>
          <a:p>
            <a:pPr marL="0" lvl="0" indent="0" algn="ctr">
              <a:buNone/>
            </a:pPr>
            <a:r>
              <a:rPr lang="en-US" sz="1400" dirty="0" smtClean="0">
                <a:solidFill>
                  <a:srgbClr val="000000"/>
                </a:solidFill>
              </a:rPr>
              <a:t>Command OPSEC Officer</a:t>
            </a:r>
          </a:p>
          <a:p>
            <a:pPr marL="0" lvl="0" indent="0" algn="ctr">
              <a:buNone/>
            </a:pPr>
            <a:r>
              <a:rPr lang="en-US" sz="1400" dirty="0" smtClean="0">
                <a:solidFill>
                  <a:srgbClr val="000000"/>
                </a:solidFill>
              </a:rPr>
              <a:t>Email Address</a:t>
            </a:r>
            <a:endParaRPr lang="en-US" sz="1400" dirty="0">
              <a:solidFill>
                <a:srgbClr val="000000"/>
              </a:solidFill>
            </a:endParaRPr>
          </a:p>
          <a:p>
            <a:pPr marL="0" lvl="0" indent="0" algn="ctr">
              <a:buNone/>
            </a:pPr>
            <a:r>
              <a:rPr lang="en-US" sz="1400" dirty="0" smtClean="0">
                <a:solidFill>
                  <a:srgbClr val="000000"/>
                </a:solidFill>
              </a:rPr>
              <a:t>Phone Number</a:t>
            </a:r>
            <a:endParaRPr lang="en-US" sz="1400" dirty="0">
              <a:solidFill>
                <a:srgbClr val="000000"/>
              </a:solidFill>
            </a:endParaRPr>
          </a:p>
          <a:p>
            <a:pPr marL="0" lvl="0" indent="0" algn="ctr">
              <a:buNone/>
            </a:pPr>
            <a:endParaRPr lang="en-US" sz="1200" dirty="0" smtClean="0">
              <a:solidFill>
                <a:srgbClr val="000000"/>
              </a:solidFill>
            </a:endParaRPr>
          </a:p>
          <a:p>
            <a:endParaRPr lang="en-US" dirty="0"/>
          </a:p>
        </p:txBody>
      </p:sp>
      <p:grpSp>
        <p:nvGrpSpPr>
          <p:cNvPr id="10" name="Group 9"/>
          <p:cNvGrpSpPr/>
          <p:nvPr/>
        </p:nvGrpSpPr>
        <p:grpSpPr>
          <a:xfrm>
            <a:off x="1494212" y="2033239"/>
            <a:ext cx="1734388" cy="1710804"/>
            <a:chOff x="860707" y="2066543"/>
            <a:chExt cx="1933940" cy="1921375"/>
          </a:xfrm>
        </p:grpSpPr>
        <p:sp>
          <p:nvSpPr>
            <p:cNvPr id="11" name="Oval 10"/>
            <p:cNvSpPr/>
            <p:nvPr/>
          </p:nvSpPr>
          <p:spPr>
            <a:xfrm>
              <a:off x="860707"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1181" y="2646216"/>
              <a:ext cx="1781540" cy="836624"/>
            </a:xfrm>
            <a:prstGeom prst="rect">
              <a:avLst/>
            </a:prstGeom>
            <a:noFill/>
          </p:spPr>
          <p:txBody>
            <a:bodyPr wrap="square" rtlCol="0">
              <a:spAutoFit/>
            </a:bodyPr>
            <a:lstStyle/>
            <a:p>
              <a:pPr algn="ctr"/>
              <a:r>
                <a:rPr lang="en-US" sz="2000" dirty="0" smtClean="0"/>
                <a:t>Your Logo here</a:t>
              </a:r>
              <a:endParaRPr lang="en-US" sz="2000" dirty="0"/>
            </a:p>
          </p:txBody>
        </p:sp>
      </p:grpSp>
    </p:spTree>
    <p:extLst>
      <p:ext uri="{BB962C8B-B14F-4D97-AF65-F5344CB8AC3E}">
        <p14:creationId xmlns:p14="http://schemas.microsoft.com/office/powerpoint/2010/main" val="1116672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solidFill>
                  <a:schemeClr val="tx2"/>
                </a:solidFill>
              </a:rPr>
              <a:t>National Security Presidential Memorandum (NSPM-28), 13 January 2021</a:t>
            </a:r>
          </a:p>
          <a:p>
            <a:pPr marL="225425" indent="-225425">
              <a:buNone/>
            </a:pPr>
            <a:r>
              <a:rPr lang="en-US" dirty="0">
                <a:solidFill>
                  <a:schemeClr val="tx2"/>
                </a:solidFill>
              </a:rPr>
              <a:t>	National </a:t>
            </a:r>
            <a:r>
              <a:rPr lang="en-US" dirty="0" smtClean="0">
                <a:solidFill>
                  <a:schemeClr val="tx2"/>
                </a:solidFill>
              </a:rPr>
              <a:t>OPSEC Program </a:t>
            </a:r>
            <a:endParaRPr lang="en-US" dirty="0">
              <a:solidFill>
                <a:schemeClr val="tx2"/>
              </a:solidFill>
            </a:endParaRPr>
          </a:p>
          <a:p>
            <a:pPr>
              <a:spcBef>
                <a:spcPts val="0"/>
              </a:spcBef>
            </a:pPr>
            <a:r>
              <a:rPr lang="en-US" dirty="0" smtClean="0">
                <a:solidFill>
                  <a:schemeClr val="tx2"/>
                </a:solidFill>
              </a:rPr>
              <a:t>Department of </a:t>
            </a:r>
            <a:r>
              <a:rPr lang="en-US" dirty="0">
                <a:solidFill>
                  <a:schemeClr val="tx2"/>
                </a:solidFill>
              </a:rPr>
              <a:t>Defense Directive (</a:t>
            </a:r>
            <a:r>
              <a:rPr lang="en-US" dirty="0" err="1">
                <a:solidFill>
                  <a:schemeClr val="tx2"/>
                </a:solidFill>
              </a:rPr>
              <a:t>DoDDir</a:t>
            </a:r>
            <a:r>
              <a:rPr lang="en-US" dirty="0">
                <a:solidFill>
                  <a:schemeClr val="tx2"/>
                </a:solidFill>
              </a:rPr>
              <a:t> 5205.02 (series)), </a:t>
            </a:r>
            <a:r>
              <a:rPr lang="en-US" dirty="0" smtClean="0">
                <a:solidFill>
                  <a:schemeClr val="tx2"/>
                </a:solidFill>
              </a:rPr>
              <a:t>OPSEC</a:t>
            </a:r>
            <a:endParaRPr lang="en-US" dirty="0">
              <a:solidFill>
                <a:schemeClr val="tx2"/>
              </a:solidFill>
            </a:endParaRPr>
          </a:p>
          <a:p>
            <a:pPr>
              <a:spcBef>
                <a:spcPts val="0"/>
              </a:spcBef>
            </a:pPr>
            <a:r>
              <a:rPr lang="en-US" dirty="0" smtClean="0">
                <a:solidFill>
                  <a:schemeClr val="tx2"/>
                </a:solidFill>
              </a:rPr>
              <a:t>Department of </a:t>
            </a:r>
            <a:r>
              <a:rPr lang="en-US" dirty="0">
                <a:solidFill>
                  <a:schemeClr val="tx2"/>
                </a:solidFill>
              </a:rPr>
              <a:t>Defense Instruction (DODI 8170.01 (series)), Online Information Management and Electronic Messaging </a:t>
            </a:r>
          </a:p>
          <a:p>
            <a:pPr>
              <a:spcBef>
                <a:spcPts val="0"/>
              </a:spcBef>
            </a:pPr>
            <a:r>
              <a:rPr lang="en-US" dirty="0" smtClean="0">
                <a:solidFill>
                  <a:schemeClr val="tx2"/>
                </a:solidFill>
              </a:rPr>
              <a:t>Department of </a:t>
            </a:r>
            <a:r>
              <a:rPr lang="en-US" dirty="0">
                <a:solidFill>
                  <a:schemeClr val="tx2"/>
                </a:solidFill>
              </a:rPr>
              <a:t>Defense Instruction (DODI 5200.48 (series)), Controlled Unclassified Information (CUI)</a:t>
            </a:r>
          </a:p>
          <a:p>
            <a:pPr>
              <a:spcBef>
                <a:spcPts val="0"/>
              </a:spcBef>
            </a:pPr>
            <a:r>
              <a:rPr lang="en-US" dirty="0">
                <a:solidFill>
                  <a:schemeClr val="tx2"/>
                </a:solidFill>
              </a:rPr>
              <a:t>Secretary of the Navy Instruction (SECNAVINST 3070.2 (series)), </a:t>
            </a:r>
            <a:r>
              <a:rPr lang="en-US" dirty="0" smtClean="0">
                <a:solidFill>
                  <a:schemeClr val="tx2"/>
                </a:solidFill>
              </a:rPr>
              <a:t>OPSEC</a:t>
            </a:r>
            <a:endParaRPr lang="en-US" dirty="0">
              <a:solidFill>
                <a:schemeClr val="tx2"/>
              </a:solidFill>
            </a:endParaRPr>
          </a:p>
          <a:p>
            <a:pPr>
              <a:spcBef>
                <a:spcPts val="0"/>
              </a:spcBef>
            </a:pPr>
            <a:r>
              <a:rPr lang="en-US" dirty="0">
                <a:solidFill>
                  <a:schemeClr val="tx2"/>
                </a:solidFill>
              </a:rPr>
              <a:t>Chief of Naval Operations Instruction (OPNAVINST </a:t>
            </a:r>
            <a:r>
              <a:rPr lang="en-US" dirty="0" smtClean="0">
                <a:solidFill>
                  <a:schemeClr val="tx2"/>
                </a:solidFill>
              </a:rPr>
              <a:t>3070.X </a:t>
            </a:r>
            <a:r>
              <a:rPr lang="en-US" dirty="0">
                <a:solidFill>
                  <a:schemeClr val="tx2"/>
                </a:solidFill>
              </a:rPr>
              <a:t>(series)), </a:t>
            </a:r>
            <a:r>
              <a:rPr lang="en-US" dirty="0" smtClean="0">
                <a:solidFill>
                  <a:schemeClr val="tx2"/>
                </a:solidFill>
              </a:rPr>
              <a:t>OPSEC </a:t>
            </a:r>
            <a:endParaRPr lang="en-US" dirty="0">
              <a:solidFill>
                <a:schemeClr val="tx2"/>
              </a:solidFill>
            </a:endParaRPr>
          </a:p>
          <a:p>
            <a:pPr>
              <a:spcBef>
                <a:spcPts val="0"/>
              </a:spcBef>
            </a:pPr>
            <a:r>
              <a:rPr lang="en-US" dirty="0">
                <a:solidFill>
                  <a:schemeClr val="tx2"/>
                </a:solidFill>
              </a:rPr>
              <a:t>Navy Tactics, Techniques and Procedures (NTTP 3-13.3M), </a:t>
            </a:r>
            <a:r>
              <a:rPr lang="en-US" dirty="0" smtClean="0">
                <a:solidFill>
                  <a:schemeClr val="tx2"/>
                </a:solidFill>
              </a:rPr>
              <a:t>OPSEC</a:t>
            </a:r>
          </a:p>
          <a:p>
            <a:pPr>
              <a:spcBef>
                <a:spcPts val="0"/>
              </a:spcBef>
            </a:pPr>
            <a:r>
              <a:rPr lang="en-US" dirty="0" err="1">
                <a:solidFill>
                  <a:schemeClr val="tx2"/>
                </a:solidFill>
              </a:rPr>
              <a:t>DoDD</a:t>
            </a:r>
            <a:r>
              <a:rPr lang="en-US" dirty="0">
                <a:solidFill>
                  <a:schemeClr val="tx2"/>
                </a:solidFill>
              </a:rPr>
              <a:t> 3115.18 DOD Access to and Use of Publicly Available Information (PAI</a:t>
            </a:r>
            <a:r>
              <a:rPr lang="en-US" dirty="0" smtClean="0">
                <a:solidFill>
                  <a:schemeClr val="tx2"/>
                </a:solidFill>
              </a:rPr>
              <a:t>)</a:t>
            </a:r>
          </a:p>
          <a:p>
            <a:pPr>
              <a:spcBef>
                <a:spcPts val="0"/>
              </a:spcBef>
            </a:pPr>
            <a:r>
              <a:rPr lang="en-US" dirty="0" smtClean="0">
                <a:solidFill>
                  <a:schemeClr val="tx2"/>
                </a:solidFill>
              </a:rPr>
              <a:t>Deputy Security of Defense Memorandum, </a:t>
            </a:r>
            <a:r>
              <a:rPr lang="en-US" dirty="0">
                <a:solidFill>
                  <a:schemeClr val="tx2"/>
                </a:solidFill>
              </a:rPr>
              <a:t>03 August 2018, Use </a:t>
            </a:r>
            <a:r>
              <a:rPr lang="en-US" dirty="0" smtClean="0">
                <a:solidFill>
                  <a:schemeClr val="tx2"/>
                </a:solidFill>
              </a:rPr>
              <a:t>of           Geolocation-Capable </a:t>
            </a:r>
            <a:r>
              <a:rPr lang="en-US" dirty="0">
                <a:solidFill>
                  <a:schemeClr val="tx2"/>
                </a:solidFill>
              </a:rPr>
              <a:t>Devices, Applications, and Services </a:t>
            </a:r>
          </a:p>
          <a:p>
            <a:pPr>
              <a:spcBef>
                <a:spcPts val="0"/>
              </a:spcBef>
            </a:pPr>
            <a:r>
              <a:rPr lang="en-US" dirty="0">
                <a:solidFill>
                  <a:schemeClr val="tx2"/>
                </a:solidFill>
              </a:rPr>
              <a:t>Navy Social Media </a:t>
            </a:r>
            <a:r>
              <a:rPr lang="en-US" dirty="0" smtClean="0">
                <a:solidFill>
                  <a:schemeClr val="tx2"/>
                </a:solidFill>
              </a:rPr>
              <a:t>Handbook</a:t>
            </a:r>
          </a:p>
          <a:p>
            <a:pPr>
              <a:spcBef>
                <a:spcPts val="0"/>
              </a:spcBef>
            </a:pPr>
            <a:r>
              <a:rPr lang="en-US" dirty="0" smtClean="0">
                <a:solidFill>
                  <a:schemeClr val="tx2"/>
                </a:solidFill>
              </a:rPr>
              <a:t>Command Policy</a:t>
            </a:r>
          </a:p>
          <a:p>
            <a:pPr>
              <a:spcBef>
                <a:spcPts val="0"/>
              </a:spcBef>
            </a:pPr>
            <a:endParaRPr lang="en-US" dirty="0">
              <a:solidFill>
                <a:schemeClr val="tx2"/>
              </a:solidFill>
            </a:endParaRPr>
          </a:p>
          <a:p>
            <a:pPr>
              <a:spcBef>
                <a:spcPts val="0"/>
              </a:spcBef>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4" name="Title 3"/>
          <p:cNvSpPr>
            <a:spLocks noGrp="1"/>
          </p:cNvSpPr>
          <p:nvPr>
            <p:ph type="title"/>
          </p:nvPr>
        </p:nvSpPr>
        <p:spPr/>
        <p:txBody>
          <a:bodyPr/>
          <a:lstStyle/>
          <a:p>
            <a:r>
              <a:rPr lang="en-US"/>
              <a:t>References</a:t>
            </a:r>
            <a:endParaRPr lang="en-US" dirty="0"/>
          </a:p>
        </p:txBody>
      </p:sp>
    </p:spTree>
    <p:extLst>
      <p:ext uri="{BB962C8B-B14F-4D97-AF65-F5344CB8AC3E}">
        <p14:creationId xmlns:p14="http://schemas.microsoft.com/office/powerpoint/2010/main" val="405777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solidFill>
                  <a:schemeClr val="tx2"/>
                </a:solidFill>
              </a:rPr>
              <a:t>The </a:t>
            </a:r>
            <a:r>
              <a:rPr lang="en-US" sz="2000" dirty="0">
                <a:solidFill>
                  <a:schemeClr val="tx2"/>
                </a:solidFill>
              </a:rPr>
              <a:t>definition of OPSEC</a:t>
            </a:r>
          </a:p>
          <a:p>
            <a:r>
              <a:rPr lang="en-US" sz="2000" dirty="0" smtClean="0">
                <a:solidFill>
                  <a:schemeClr val="tx2"/>
                </a:solidFill>
              </a:rPr>
              <a:t>The continuous OPSEC cycle</a:t>
            </a:r>
          </a:p>
          <a:p>
            <a:pPr lvl="1"/>
            <a:r>
              <a:rPr lang="en-US" sz="1800" dirty="0" smtClean="0">
                <a:solidFill>
                  <a:schemeClr val="tx2"/>
                </a:solidFill>
              </a:rPr>
              <a:t>Critical Information and indicators</a:t>
            </a:r>
          </a:p>
          <a:p>
            <a:pPr lvl="2"/>
            <a:r>
              <a:rPr lang="en-US" sz="1600" dirty="0" smtClean="0">
                <a:solidFill>
                  <a:schemeClr val="tx2"/>
                </a:solidFill>
              </a:rPr>
              <a:t>Operational Aspects</a:t>
            </a:r>
          </a:p>
          <a:p>
            <a:pPr lvl="1"/>
            <a:r>
              <a:rPr lang="en-US" sz="1800" dirty="0" smtClean="0">
                <a:solidFill>
                  <a:schemeClr val="tx2"/>
                </a:solidFill>
              </a:rPr>
              <a:t>Threat</a:t>
            </a:r>
          </a:p>
          <a:p>
            <a:pPr lvl="1"/>
            <a:r>
              <a:rPr lang="en-US" sz="1800" dirty="0" smtClean="0">
                <a:solidFill>
                  <a:schemeClr val="tx2"/>
                </a:solidFill>
              </a:rPr>
              <a:t>Vulnerabilities</a:t>
            </a:r>
          </a:p>
          <a:p>
            <a:pPr lvl="2"/>
            <a:r>
              <a:rPr lang="en-US" sz="1600" dirty="0" smtClean="0">
                <a:solidFill>
                  <a:schemeClr val="tx2"/>
                </a:solidFill>
              </a:rPr>
              <a:t>Geo-tagging</a:t>
            </a:r>
          </a:p>
          <a:p>
            <a:pPr lvl="2"/>
            <a:r>
              <a:rPr lang="en-US" sz="1600" dirty="0" smtClean="0">
                <a:solidFill>
                  <a:schemeClr val="tx2"/>
                </a:solidFill>
              </a:rPr>
              <a:t>Commercial Applications</a:t>
            </a:r>
          </a:p>
          <a:p>
            <a:pPr lvl="2"/>
            <a:r>
              <a:rPr lang="en-US" sz="1600" dirty="0" smtClean="0">
                <a:solidFill>
                  <a:schemeClr val="tx2"/>
                </a:solidFill>
              </a:rPr>
              <a:t>Social Media</a:t>
            </a:r>
          </a:p>
          <a:p>
            <a:pPr lvl="1"/>
            <a:r>
              <a:rPr lang="en-US" sz="1800" dirty="0" smtClean="0">
                <a:solidFill>
                  <a:schemeClr val="tx2"/>
                </a:solidFill>
              </a:rPr>
              <a:t>Risk</a:t>
            </a:r>
          </a:p>
          <a:p>
            <a:pPr lvl="1"/>
            <a:r>
              <a:rPr lang="en-US" sz="1800" dirty="0" smtClean="0">
                <a:solidFill>
                  <a:schemeClr val="tx2"/>
                </a:solidFill>
              </a:rPr>
              <a:t>Countermeasures</a:t>
            </a:r>
          </a:p>
          <a:p>
            <a:pPr lvl="1"/>
            <a:r>
              <a:rPr lang="en-US" sz="1800" dirty="0" smtClean="0">
                <a:solidFill>
                  <a:schemeClr val="tx2"/>
                </a:solidFill>
              </a:rPr>
              <a:t>Assessment of Effectiveness</a:t>
            </a:r>
          </a:p>
          <a:p>
            <a:r>
              <a:rPr lang="en-US" sz="2000" dirty="0" smtClean="0">
                <a:solidFill>
                  <a:schemeClr val="tx2"/>
                </a:solidFill>
              </a:rPr>
              <a:t>Controlled Unclassified Information</a:t>
            </a:r>
          </a:p>
          <a:p>
            <a:r>
              <a:rPr lang="en-US" sz="2000" dirty="0" smtClean="0">
                <a:solidFill>
                  <a:schemeClr val="tx2"/>
                </a:solidFill>
              </a:rPr>
              <a:t>Publicly Available Information</a:t>
            </a:r>
          </a:p>
          <a:p>
            <a:pPr marL="0" indent="0">
              <a:buNone/>
            </a:pPr>
            <a:endParaRPr lang="en-US" sz="2000" dirty="0" smtClean="0">
              <a:solidFill>
                <a:schemeClr val="tx2"/>
              </a:solidFill>
            </a:endParaRPr>
          </a:p>
          <a:p>
            <a:endParaRPr lang="en-US" sz="2000" dirty="0" smtClean="0">
              <a:solidFill>
                <a:schemeClr val="tx2"/>
              </a:solidFill>
            </a:endParaRPr>
          </a:p>
          <a:p>
            <a:pPr lvl="1"/>
            <a:endParaRPr lang="en-US" dirty="0">
              <a:solidFill>
                <a:srgbClr val="002060"/>
              </a:solidFill>
            </a:endParaRPr>
          </a:p>
          <a:p>
            <a:pPr marL="457200" lvl="1" indent="0">
              <a:buNone/>
            </a:pPr>
            <a:endParaRPr lang="en-US" dirty="0">
              <a:solidFill>
                <a:srgbClr val="002060"/>
              </a:solidFill>
            </a:endParaRPr>
          </a:p>
          <a:p>
            <a:pPr marL="457200" lvl="1" indent="0">
              <a:buNone/>
            </a:pPr>
            <a:endParaRPr lang="en-US" dirty="0"/>
          </a:p>
          <a:p>
            <a:endParaRPr lang="en-US" sz="2000"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25874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rPr>
              <a:t>Operations Security (OPSEC) is </a:t>
            </a:r>
            <a:r>
              <a:rPr lang="en-US" dirty="0" smtClean="0">
                <a:solidFill>
                  <a:schemeClr val="tx2"/>
                </a:solidFill>
              </a:rPr>
              <a:t>a continuous cycle that </a:t>
            </a:r>
            <a:r>
              <a:rPr lang="en-US" dirty="0">
                <a:solidFill>
                  <a:schemeClr val="tx2"/>
                </a:solidFill>
              </a:rPr>
              <a:t>identifies unclassified </a:t>
            </a:r>
            <a:r>
              <a:rPr lang="en-US" dirty="0" smtClean="0">
                <a:solidFill>
                  <a:schemeClr val="tx2"/>
                </a:solidFill>
              </a:rPr>
              <a:t>critical information and indicators (CII), </a:t>
            </a:r>
            <a:r>
              <a:rPr lang="en-US" dirty="0">
                <a:solidFill>
                  <a:schemeClr val="tx2"/>
                </a:solidFill>
              </a:rPr>
              <a:t>analyzes potential threats and vulnerabilities, assesses risks, </a:t>
            </a:r>
            <a:r>
              <a:rPr lang="en-US" dirty="0" smtClean="0">
                <a:solidFill>
                  <a:schemeClr val="tx2"/>
                </a:solidFill>
              </a:rPr>
              <a:t>and develops countermeasures to safeguard CII. </a:t>
            </a:r>
            <a:endParaRPr lang="en-US" dirty="0">
              <a:solidFill>
                <a:schemeClr val="tx2"/>
              </a:solidFill>
            </a:endParaRPr>
          </a:p>
          <a:p>
            <a:r>
              <a:rPr lang="en-US" dirty="0" smtClean="0">
                <a:solidFill>
                  <a:schemeClr val="tx2"/>
                </a:solidFill>
              </a:rPr>
              <a:t>Is an operations function and security discipline that depends on successfully </a:t>
            </a:r>
            <a:r>
              <a:rPr lang="en-US" dirty="0">
                <a:solidFill>
                  <a:schemeClr val="tx2"/>
                </a:solidFill>
              </a:rPr>
              <a:t>implementing </a:t>
            </a:r>
            <a:r>
              <a:rPr lang="en-US" dirty="0" smtClean="0">
                <a:solidFill>
                  <a:schemeClr val="tx2"/>
                </a:solidFill>
              </a:rPr>
              <a:t>the OPSEC cycle.</a:t>
            </a:r>
            <a:endParaRPr lang="en-US" dirty="0">
              <a:solidFill>
                <a:schemeClr val="tx2"/>
              </a:solidFill>
            </a:endParaRPr>
          </a:p>
          <a:p>
            <a:r>
              <a:rPr lang="en-US" dirty="0">
                <a:solidFill>
                  <a:schemeClr val="tx2"/>
                </a:solidFill>
              </a:rPr>
              <a:t>The </a:t>
            </a:r>
            <a:r>
              <a:rPr lang="en-US" dirty="0" smtClean="0">
                <a:solidFill>
                  <a:schemeClr val="tx2"/>
                </a:solidFill>
              </a:rPr>
              <a:t>continuous cycle includes: </a:t>
            </a:r>
            <a:endParaRPr lang="en-US" dirty="0">
              <a:solidFill>
                <a:schemeClr val="tx2"/>
              </a:solidFill>
            </a:endParaRPr>
          </a:p>
          <a:p>
            <a:pPr lvl="1"/>
            <a:r>
              <a:rPr lang="en-US" dirty="0">
                <a:solidFill>
                  <a:schemeClr val="tx2"/>
                </a:solidFill>
              </a:rPr>
              <a:t>Identify critical </a:t>
            </a:r>
            <a:r>
              <a:rPr lang="en-US" dirty="0" smtClean="0">
                <a:solidFill>
                  <a:schemeClr val="tx2"/>
                </a:solidFill>
              </a:rPr>
              <a:t>information and indicators</a:t>
            </a:r>
            <a:endParaRPr lang="en-US" dirty="0">
              <a:solidFill>
                <a:schemeClr val="tx2"/>
              </a:solidFill>
            </a:endParaRPr>
          </a:p>
          <a:p>
            <a:pPr lvl="1"/>
            <a:r>
              <a:rPr lang="en-US" dirty="0">
                <a:solidFill>
                  <a:schemeClr val="tx2"/>
                </a:solidFill>
              </a:rPr>
              <a:t>Analyze threat</a:t>
            </a:r>
          </a:p>
          <a:p>
            <a:pPr lvl="1"/>
            <a:r>
              <a:rPr lang="en-US" dirty="0">
                <a:solidFill>
                  <a:schemeClr val="tx2"/>
                </a:solidFill>
              </a:rPr>
              <a:t>Analyze vulnerabilities</a:t>
            </a:r>
          </a:p>
          <a:p>
            <a:pPr lvl="1"/>
            <a:r>
              <a:rPr lang="en-US" dirty="0">
                <a:solidFill>
                  <a:schemeClr val="tx2"/>
                </a:solidFill>
              </a:rPr>
              <a:t>Assess risk</a:t>
            </a:r>
          </a:p>
          <a:p>
            <a:pPr lvl="1"/>
            <a:r>
              <a:rPr lang="en-US" dirty="0">
                <a:solidFill>
                  <a:schemeClr val="tx2"/>
                </a:solidFill>
              </a:rPr>
              <a:t>Apply </a:t>
            </a:r>
            <a:r>
              <a:rPr lang="en-US" dirty="0" smtClean="0">
                <a:solidFill>
                  <a:schemeClr val="tx2"/>
                </a:solidFill>
              </a:rPr>
              <a:t>countermeasures</a:t>
            </a:r>
          </a:p>
          <a:p>
            <a:pPr lvl="1"/>
            <a:r>
              <a:rPr lang="en-US" dirty="0" smtClean="0">
                <a:solidFill>
                  <a:schemeClr val="tx2"/>
                </a:solidFill>
              </a:rPr>
              <a:t>Periodic Assessment</a:t>
            </a:r>
          </a:p>
          <a:p>
            <a:pPr marL="457200" lvl="1" indent="0">
              <a:buNone/>
            </a:pPr>
            <a:endParaRPr lang="en-US" dirty="0">
              <a:solidFill>
                <a:schemeClr val="tx2"/>
              </a:solidFill>
            </a:endParaRPr>
          </a:p>
          <a:p>
            <a:endParaRPr lang="en-US" dirty="0"/>
          </a:p>
          <a:p>
            <a:endParaRPr lang="en-US" dirty="0"/>
          </a:p>
        </p:txBody>
      </p:sp>
      <p:sp>
        <p:nvSpPr>
          <p:cNvPr id="3" name="Title 2"/>
          <p:cNvSpPr>
            <a:spLocks noGrp="1"/>
          </p:cNvSpPr>
          <p:nvPr>
            <p:ph type="title"/>
          </p:nvPr>
        </p:nvSpPr>
        <p:spPr/>
        <p:txBody>
          <a:bodyPr/>
          <a:lstStyle/>
          <a:p>
            <a:r>
              <a:rPr lang="en-US" dirty="0"/>
              <a:t>Operations Security</a:t>
            </a:r>
          </a:p>
        </p:txBody>
      </p:sp>
      <p:pic>
        <p:nvPicPr>
          <p:cNvPr id="5" name="Picture 4"/>
          <p:cNvPicPr>
            <a:picLocks noChangeAspect="1"/>
          </p:cNvPicPr>
          <p:nvPr/>
        </p:nvPicPr>
        <p:blipFill>
          <a:blip r:embed="rId3"/>
          <a:stretch>
            <a:fillRect/>
          </a:stretch>
        </p:blipFill>
        <p:spPr>
          <a:xfrm>
            <a:off x="3733800" y="3810001"/>
            <a:ext cx="5078638" cy="2585884"/>
          </a:xfrm>
          <a:prstGeom prst="rect">
            <a:avLst/>
          </a:prstGeom>
        </p:spPr>
      </p:pic>
    </p:spTree>
    <p:extLst>
      <p:ext uri="{BB962C8B-B14F-4D97-AF65-F5344CB8AC3E}">
        <p14:creationId xmlns:p14="http://schemas.microsoft.com/office/powerpoint/2010/main" val="2779205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spcAft>
                <a:spcPts val="600"/>
              </a:spcAft>
            </a:pPr>
            <a:r>
              <a:rPr lang="en-US" dirty="0">
                <a:solidFill>
                  <a:schemeClr val="tx2"/>
                </a:solidFill>
              </a:rPr>
              <a:t>Specific facts about friendly intentions, capabilities, and activities needed by adversaries for them to plan and act effectively against our </a:t>
            </a:r>
            <a:r>
              <a:rPr lang="en-US" dirty="0" smtClean="0">
                <a:solidFill>
                  <a:schemeClr val="tx2"/>
                </a:solidFill>
              </a:rPr>
              <a:t>operations.</a:t>
            </a:r>
            <a:endParaRPr lang="en-US" dirty="0">
              <a:solidFill>
                <a:schemeClr val="tx2"/>
              </a:solidFill>
            </a:endParaRPr>
          </a:p>
          <a:p>
            <a:pPr marL="227013" indent="-227013">
              <a:spcAft>
                <a:spcPts val="600"/>
              </a:spcAft>
            </a:pPr>
            <a:r>
              <a:rPr lang="en-US" dirty="0" smtClean="0">
                <a:solidFill>
                  <a:schemeClr val="tx2"/>
                </a:solidFill>
              </a:rPr>
              <a:t>Every </a:t>
            </a:r>
            <a:r>
              <a:rPr lang="en-US" dirty="0">
                <a:solidFill>
                  <a:schemeClr val="tx2"/>
                </a:solidFill>
              </a:rPr>
              <a:t>command member must be familiar with </a:t>
            </a:r>
            <a:r>
              <a:rPr lang="en-US" dirty="0" smtClean="0">
                <a:solidFill>
                  <a:schemeClr val="tx2"/>
                </a:solidFill>
              </a:rPr>
              <a:t>the organization’s </a:t>
            </a:r>
            <a:r>
              <a:rPr lang="en-US" dirty="0">
                <a:solidFill>
                  <a:schemeClr val="tx2"/>
                </a:solidFill>
              </a:rPr>
              <a:t>c</a:t>
            </a:r>
            <a:r>
              <a:rPr lang="en-US" dirty="0" smtClean="0">
                <a:solidFill>
                  <a:schemeClr val="tx2"/>
                </a:solidFill>
              </a:rPr>
              <a:t>ritical </a:t>
            </a:r>
            <a:r>
              <a:rPr lang="en-US" dirty="0">
                <a:solidFill>
                  <a:schemeClr val="tx2"/>
                </a:solidFill>
              </a:rPr>
              <a:t>i</a:t>
            </a:r>
            <a:r>
              <a:rPr lang="en-US" dirty="0" smtClean="0">
                <a:solidFill>
                  <a:schemeClr val="tx2"/>
                </a:solidFill>
              </a:rPr>
              <a:t>nformation </a:t>
            </a:r>
            <a:r>
              <a:rPr lang="en-US" dirty="0">
                <a:solidFill>
                  <a:schemeClr val="tx2"/>
                </a:solidFill>
              </a:rPr>
              <a:t>l</a:t>
            </a:r>
            <a:r>
              <a:rPr lang="en-US" dirty="0" smtClean="0">
                <a:solidFill>
                  <a:schemeClr val="tx2"/>
                </a:solidFill>
              </a:rPr>
              <a:t>ist </a:t>
            </a:r>
            <a:r>
              <a:rPr lang="en-US" dirty="0">
                <a:solidFill>
                  <a:schemeClr val="tx2"/>
                </a:solidFill>
              </a:rPr>
              <a:t>(CIL) per SECNAVINST </a:t>
            </a:r>
            <a:r>
              <a:rPr lang="en-US" dirty="0" smtClean="0">
                <a:solidFill>
                  <a:schemeClr val="tx2"/>
                </a:solidFill>
              </a:rPr>
              <a:t>3070.2A.</a:t>
            </a:r>
            <a:endParaRPr lang="en-US" dirty="0">
              <a:solidFill>
                <a:schemeClr val="tx2"/>
              </a:solidFill>
            </a:endParaRPr>
          </a:p>
          <a:p>
            <a:pPr marL="677863" lvl="1" indent="-227013">
              <a:spcAft>
                <a:spcPts val="600"/>
              </a:spcAft>
            </a:pPr>
            <a:r>
              <a:rPr lang="en-US" dirty="0">
                <a:solidFill>
                  <a:schemeClr val="tx2"/>
                </a:solidFill>
              </a:rPr>
              <a:t>Discuss the contents of the command’s CIL</a:t>
            </a:r>
          </a:p>
          <a:p>
            <a:pPr marL="677863" lvl="1" indent="-227013">
              <a:spcAft>
                <a:spcPts val="600"/>
              </a:spcAft>
            </a:pPr>
            <a:r>
              <a:rPr lang="en-US" dirty="0">
                <a:solidFill>
                  <a:schemeClr val="tx2"/>
                </a:solidFill>
              </a:rPr>
              <a:t>Discuss where to find or locate the command’s </a:t>
            </a:r>
            <a:r>
              <a:rPr lang="en-US" dirty="0" smtClean="0">
                <a:solidFill>
                  <a:schemeClr val="tx2"/>
                </a:solidFill>
              </a:rPr>
              <a:t>CIL</a:t>
            </a:r>
          </a:p>
          <a:p>
            <a:pPr marL="227013" indent="-227013">
              <a:spcAft>
                <a:spcPts val="600"/>
              </a:spcAft>
            </a:pPr>
            <a:r>
              <a:rPr lang="en-US" dirty="0">
                <a:solidFill>
                  <a:schemeClr val="tx2"/>
                </a:solidFill>
              </a:rPr>
              <a:t>Critical information </a:t>
            </a:r>
            <a:r>
              <a:rPr lang="en-US" dirty="0" smtClean="0">
                <a:solidFill>
                  <a:schemeClr val="tx2"/>
                </a:solidFill>
              </a:rPr>
              <a:t>and indicators will </a:t>
            </a:r>
            <a:r>
              <a:rPr lang="en-US" dirty="0">
                <a:solidFill>
                  <a:schemeClr val="tx2"/>
                </a:solidFill>
              </a:rPr>
              <a:t>derive from </a:t>
            </a:r>
            <a:r>
              <a:rPr lang="en-US" dirty="0" smtClean="0">
                <a:solidFill>
                  <a:schemeClr val="tx2"/>
                </a:solidFill>
              </a:rPr>
              <a:t>the operational aspects that are associated with your command or organization.</a:t>
            </a:r>
            <a:endParaRPr lang="en-US" dirty="0">
              <a:solidFill>
                <a:schemeClr val="tx2"/>
              </a:solidFill>
            </a:endParaRPr>
          </a:p>
          <a:p>
            <a:pPr marL="227013" indent="-227013">
              <a:spcAft>
                <a:spcPts val="600"/>
              </a:spcAft>
            </a:pPr>
            <a:endParaRPr lang="en-US" dirty="0">
              <a:solidFill>
                <a:schemeClr val="tx2"/>
              </a:solidFill>
            </a:endParaRPr>
          </a:p>
        </p:txBody>
      </p:sp>
      <p:sp>
        <p:nvSpPr>
          <p:cNvPr id="2" name="Title 1"/>
          <p:cNvSpPr>
            <a:spLocks noGrp="1"/>
          </p:cNvSpPr>
          <p:nvPr>
            <p:ph type="title"/>
          </p:nvPr>
        </p:nvSpPr>
        <p:spPr/>
        <p:txBody>
          <a:bodyPr/>
          <a:lstStyle/>
          <a:p>
            <a:r>
              <a:rPr lang="en-US" dirty="0"/>
              <a:t>Critical </a:t>
            </a:r>
            <a:r>
              <a:rPr lang="en-US" dirty="0" smtClean="0"/>
              <a:t>Information</a:t>
            </a:r>
            <a:endParaRPr lang="en-US" dirty="0"/>
          </a:p>
        </p:txBody>
      </p:sp>
      <p:sp>
        <p:nvSpPr>
          <p:cNvPr id="4" name="Subtitle 3"/>
          <p:cNvSpPr txBox="1">
            <a:spLocks/>
          </p:cNvSpPr>
          <p:nvPr/>
        </p:nvSpPr>
        <p:spPr bwMode="auto">
          <a:xfrm>
            <a:off x="914400" y="5638800"/>
            <a:ext cx="73152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lvl="0" indent="0" algn="ctr">
              <a:spcAft>
                <a:spcPts val="600"/>
              </a:spcAft>
              <a:buNone/>
            </a:pPr>
            <a:r>
              <a:rPr lang="en-US" sz="1600" dirty="0"/>
              <a:t>Discuss your Command’s </a:t>
            </a:r>
            <a:r>
              <a:rPr lang="en-US" sz="1600" dirty="0" smtClean="0"/>
              <a:t>(Organization, program, element, activity) Critical </a:t>
            </a:r>
            <a:r>
              <a:rPr lang="en-US" sz="1600" dirty="0"/>
              <a:t>Information </a:t>
            </a:r>
          </a:p>
        </p:txBody>
      </p:sp>
    </p:spTree>
    <p:extLst>
      <p:ext uri="{BB962C8B-B14F-4D97-AF65-F5344CB8AC3E}">
        <p14:creationId xmlns:p14="http://schemas.microsoft.com/office/powerpoint/2010/main" val="31713917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tx2"/>
                </a:solidFill>
              </a:rPr>
              <a:t>Are </a:t>
            </a:r>
            <a:r>
              <a:rPr lang="en-US" dirty="0">
                <a:solidFill>
                  <a:schemeClr val="tx2"/>
                </a:solidFill>
              </a:rPr>
              <a:t>pieces of information that relate to, or derive from the </a:t>
            </a:r>
            <a:r>
              <a:rPr lang="en-US" dirty="0" smtClean="0">
                <a:solidFill>
                  <a:schemeClr val="tx2"/>
                </a:solidFill>
              </a:rPr>
              <a:t>command’s operations:  </a:t>
            </a:r>
          </a:p>
          <a:p>
            <a:pPr lvl="1"/>
            <a:r>
              <a:rPr lang="en-US" sz="1800" u="sng" dirty="0" smtClean="0">
                <a:solidFill>
                  <a:schemeClr val="tx2"/>
                </a:solidFill>
              </a:rPr>
              <a:t>Presence</a:t>
            </a:r>
            <a:r>
              <a:rPr lang="en-US" sz="1800" dirty="0">
                <a:solidFill>
                  <a:schemeClr val="tx2"/>
                </a:solidFill>
              </a:rPr>
              <a:t>: </a:t>
            </a:r>
            <a:r>
              <a:rPr lang="en-US" sz="1800" dirty="0" smtClean="0">
                <a:solidFill>
                  <a:schemeClr val="tx2"/>
                </a:solidFill>
              </a:rPr>
              <a:t>Where </a:t>
            </a:r>
            <a:r>
              <a:rPr lang="en-US" sz="1800" dirty="0">
                <a:solidFill>
                  <a:schemeClr val="tx2"/>
                </a:solidFill>
              </a:rPr>
              <a:t>your unit is currently </a:t>
            </a:r>
            <a:r>
              <a:rPr lang="en-US" sz="1800" dirty="0" smtClean="0">
                <a:solidFill>
                  <a:schemeClr val="tx2"/>
                </a:solidFill>
              </a:rPr>
              <a:t>operating </a:t>
            </a:r>
          </a:p>
          <a:p>
            <a:pPr lvl="1"/>
            <a:r>
              <a:rPr lang="en-US" sz="1800" u="sng" dirty="0" smtClean="0">
                <a:solidFill>
                  <a:schemeClr val="tx2"/>
                </a:solidFill>
              </a:rPr>
              <a:t>Capability</a:t>
            </a:r>
            <a:r>
              <a:rPr lang="en-US" sz="1800" dirty="0">
                <a:solidFill>
                  <a:schemeClr val="tx2"/>
                </a:solidFill>
              </a:rPr>
              <a:t>: The unique abilities your unit lends to the operation</a:t>
            </a:r>
          </a:p>
          <a:p>
            <a:pPr lvl="1"/>
            <a:r>
              <a:rPr lang="en-US" sz="1800" u="sng" dirty="0">
                <a:solidFill>
                  <a:schemeClr val="tx2"/>
                </a:solidFill>
              </a:rPr>
              <a:t>Strength</a:t>
            </a:r>
            <a:r>
              <a:rPr lang="en-US" sz="1800" dirty="0">
                <a:solidFill>
                  <a:schemeClr val="tx2"/>
                </a:solidFill>
              </a:rPr>
              <a:t>: The number of units or personnel coupled with the ability to withstand great force</a:t>
            </a:r>
          </a:p>
          <a:p>
            <a:pPr lvl="1"/>
            <a:r>
              <a:rPr lang="en-US" sz="1800" u="sng" dirty="0">
                <a:solidFill>
                  <a:schemeClr val="tx2"/>
                </a:solidFill>
              </a:rPr>
              <a:t>Intent</a:t>
            </a:r>
            <a:r>
              <a:rPr lang="en-US" sz="1800" dirty="0">
                <a:solidFill>
                  <a:schemeClr val="tx2"/>
                </a:solidFill>
              </a:rPr>
              <a:t>: What your unit plans to do</a:t>
            </a:r>
          </a:p>
          <a:p>
            <a:pPr lvl="1"/>
            <a:r>
              <a:rPr lang="en-US" sz="1800" u="sng" dirty="0">
                <a:solidFill>
                  <a:schemeClr val="tx2"/>
                </a:solidFill>
              </a:rPr>
              <a:t>Readiness</a:t>
            </a:r>
            <a:r>
              <a:rPr lang="en-US" sz="1800" dirty="0">
                <a:solidFill>
                  <a:schemeClr val="tx2"/>
                </a:solidFill>
              </a:rPr>
              <a:t>: Level of preparedness to execute</a:t>
            </a:r>
          </a:p>
          <a:p>
            <a:pPr lvl="1"/>
            <a:r>
              <a:rPr lang="en-US" sz="1800" u="sng" dirty="0">
                <a:solidFill>
                  <a:schemeClr val="tx2"/>
                </a:solidFill>
              </a:rPr>
              <a:t>Timing</a:t>
            </a:r>
            <a:r>
              <a:rPr lang="en-US" sz="1800" dirty="0">
                <a:solidFill>
                  <a:schemeClr val="tx2"/>
                </a:solidFill>
              </a:rPr>
              <a:t>: Specific timeliness of events</a:t>
            </a:r>
          </a:p>
          <a:p>
            <a:pPr lvl="1"/>
            <a:r>
              <a:rPr lang="en-US" sz="1800" u="sng" dirty="0">
                <a:solidFill>
                  <a:schemeClr val="tx2"/>
                </a:solidFill>
              </a:rPr>
              <a:t>Location</a:t>
            </a:r>
            <a:r>
              <a:rPr lang="en-US" sz="1800" dirty="0">
                <a:solidFill>
                  <a:schemeClr val="tx2"/>
                </a:solidFill>
              </a:rPr>
              <a:t>: Where your unit will deploy (specific locations)</a:t>
            </a:r>
          </a:p>
          <a:p>
            <a:pPr lvl="1"/>
            <a:r>
              <a:rPr lang="en-US" sz="1800" u="sng" dirty="0">
                <a:solidFill>
                  <a:schemeClr val="tx2"/>
                </a:solidFill>
              </a:rPr>
              <a:t>Method</a:t>
            </a:r>
            <a:r>
              <a:rPr lang="en-US" sz="1800" dirty="0">
                <a:solidFill>
                  <a:schemeClr val="tx2"/>
                </a:solidFill>
              </a:rPr>
              <a:t>: The way your mission will be executed</a:t>
            </a:r>
          </a:p>
          <a:p>
            <a:pPr marL="0" indent="0">
              <a:buNone/>
            </a:pPr>
            <a:endParaRPr lang="en-US" dirty="0">
              <a:solidFill>
                <a:schemeClr val="tx2"/>
              </a:solidFill>
            </a:endParaRPr>
          </a:p>
          <a:p>
            <a:pPr marL="0" indent="0">
              <a:buNone/>
            </a:pPr>
            <a:endParaRPr lang="en-US" dirty="0"/>
          </a:p>
        </p:txBody>
      </p:sp>
      <p:sp>
        <p:nvSpPr>
          <p:cNvPr id="3" name="Title 2"/>
          <p:cNvSpPr>
            <a:spLocks noGrp="1"/>
          </p:cNvSpPr>
          <p:nvPr>
            <p:ph type="title"/>
          </p:nvPr>
        </p:nvSpPr>
        <p:spPr>
          <a:xfrm>
            <a:off x="1447800" y="0"/>
            <a:ext cx="6138863" cy="838200"/>
          </a:xfrm>
        </p:spPr>
        <p:txBody>
          <a:bodyPr/>
          <a:lstStyle/>
          <a:p>
            <a:r>
              <a:rPr lang="en-US" dirty="0"/>
              <a:t>Operational </a:t>
            </a:r>
            <a:r>
              <a:rPr lang="en-US" dirty="0" smtClean="0"/>
              <a:t>Aspects</a:t>
            </a:r>
            <a:endParaRPr lang="en-US" dirty="0"/>
          </a:p>
        </p:txBody>
      </p:sp>
      <p:sp>
        <p:nvSpPr>
          <p:cNvPr id="5" name="Subtitle 3"/>
          <p:cNvSpPr txBox="1">
            <a:spLocks/>
          </p:cNvSpPr>
          <p:nvPr/>
        </p:nvSpPr>
        <p:spPr bwMode="auto">
          <a:xfrm>
            <a:off x="964474" y="5638800"/>
            <a:ext cx="7239000" cy="7620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Think about </a:t>
            </a:r>
            <a:r>
              <a:rPr lang="en-US" sz="1800" kern="0" dirty="0" smtClean="0">
                <a:solidFill>
                  <a:schemeClr val="tx2"/>
                </a:solidFill>
              </a:rPr>
              <a:t>which operational </a:t>
            </a:r>
            <a:r>
              <a:rPr lang="en-US" sz="1800" kern="0" dirty="0">
                <a:solidFill>
                  <a:schemeClr val="tx2"/>
                </a:solidFill>
              </a:rPr>
              <a:t>aspects are associated with </a:t>
            </a:r>
            <a:r>
              <a:rPr lang="en-US" sz="1800" kern="0" dirty="0" smtClean="0">
                <a:solidFill>
                  <a:schemeClr val="tx2"/>
                </a:solidFill>
              </a:rPr>
              <a:t>your </a:t>
            </a:r>
            <a:r>
              <a:rPr lang="en-US" sz="1800" kern="0" dirty="0">
                <a:solidFill>
                  <a:schemeClr val="tx2"/>
                </a:solidFill>
              </a:rPr>
              <a:t>command and are the most significant?</a:t>
            </a:r>
          </a:p>
        </p:txBody>
      </p:sp>
    </p:spTree>
    <p:extLst>
      <p:ext uri="{BB962C8B-B14F-4D97-AF65-F5344CB8AC3E}">
        <p14:creationId xmlns:p14="http://schemas.microsoft.com/office/powerpoint/2010/main" val="4007157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rPr>
              <a:t>Friendly, detectable actions that potentially reveal critical </a:t>
            </a:r>
            <a:r>
              <a:rPr lang="en-US" dirty="0" smtClean="0">
                <a:solidFill>
                  <a:schemeClr val="tx2"/>
                </a:solidFill>
              </a:rPr>
              <a:t>information:</a:t>
            </a:r>
            <a:endParaRPr lang="en-US" dirty="0">
              <a:solidFill>
                <a:schemeClr val="tx2"/>
              </a:solidFill>
            </a:endParaRPr>
          </a:p>
          <a:p>
            <a:pPr lvl="1"/>
            <a:r>
              <a:rPr lang="en-US" sz="1800" dirty="0">
                <a:solidFill>
                  <a:schemeClr val="tx2"/>
                </a:solidFill>
              </a:rPr>
              <a:t>Longer working hours						</a:t>
            </a:r>
          </a:p>
          <a:p>
            <a:pPr lvl="1"/>
            <a:r>
              <a:rPr lang="en-US" sz="1800" dirty="0">
                <a:solidFill>
                  <a:schemeClr val="tx2"/>
                </a:solidFill>
              </a:rPr>
              <a:t>Rehearsals</a:t>
            </a:r>
          </a:p>
          <a:p>
            <a:pPr lvl="1"/>
            <a:r>
              <a:rPr lang="en-US" sz="1800" dirty="0">
                <a:solidFill>
                  <a:schemeClr val="tx2"/>
                </a:solidFill>
              </a:rPr>
              <a:t>Sudden changes in procedures</a:t>
            </a:r>
          </a:p>
          <a:p>
            <a:pPr lvl="1"/>
            <a:r>
              <a:rPr lang="en-US" sz="1800" dirty="0">
                <a:solidFill>
                  <a:schemeClr val="tx2"/>
                </a:solidFill>
              </a:rPr>
              <a:t>Troop or stores on-loads</a:t>
            </a:r>
          </a:p>
          <a:p>
            <a:pPr lvl="1"/>
            <a:r>
              <a:rPr lang="en-US" sz="1800" dirty="0">
                <a:solidFill>
                  <a:schemeClr val="tx2"/>
                </a:solidFill>
              </a:rPr>
              <a:t>Large troop movements</a:t>
            </a:r>
          </a:p>
          <a:p>
            <a:pPr lvl="1"/>
            <a:r>
              <a:rPr lang="en-US" sz="1800" dirty="0" smtClean="0">
                <a:solidFill>
                  <a:schemeClr val="tx2"/>
                </a:solidFill>
              </a:rPr>
              <a:t>Uniform emblems/logos</a:t>
            </a:r>
            <a:endParaRPr lang="en-US" sz="1800" dirty="0">
              <a:solidFill>
                <a:schemeClr val="tx2"/>
              </a:solidFill>
            </a:endParaRPr>
          </a:p>
          <a:p>
            <a:r>
              <a:rPr lang="en-US" dirty="0">
                <a:solidFill>
                  <a:schemeClr val="tx2"/>
                </a:solidFill>
              </a:rPr>
              <a:t>Not all indicators can be </a:t>
            </a:r>
            <a:r>
              <a:rPr lang="en-US" dirty="0" smtClean="0">
                <a:solidFill>
                  <a:schemeClr val="tx2"/>
                </a:solidFill>
              </a:rPr>
              <a:t>protected</a:t>
            </a:r>
          </a:p>
          <a:p>
            <a:pPr lvl="1"/>
            <a:r>
              <a:rPr lang="en-US" dirty="0" smtClean="0">
                <a:solidFill>
                  <a:schemeClr val="tx2"/>
                </a:solidFill>
              </a:rPr>
              <a:t>For example, on-loads that must occur during the day.</a:t>
            </a:r>
            <a:endParaRPr lang="en-US" dirty="0">
              <a:solidFill>
                <a:schemeClr val="tx2"/>
              </a:solidFill>
            </a:endParaRPr>
          </a:p>
          <a:p>
            <a:r>
              <a:rPr lang="en-US" dirty="0">
                <a:solidFill>
                  <a:schemeClr val="tx2"/>
                </a:solidFill>
              </a:rPr>
              <a:t>Not all indicators are necessarily </a:t>
            </a:r>
            <a:r>
              <a:rPr lang="en-US" dirty="0" smtClean="0">
                <a:solidFill>
                  <a:schemeClr val="tx2"/>
                </a:solidFill>
              </a:rPr>
              <a:t>bad.</a:t>
            </a:r>
          </a:p>
          <a:p>
            <a:pPr lvl="1"/>
            <a:r>
              <a:rPr lang="en-US" dirty="0" smtClean="0">
                <a:solidFill>
                  <a:schemeClr val="tx2"/>
                </a:solidFill>
              </a:rPr>
              <a:t>For example, external cameras indicate monitoring, and may thwart adversarial action.     </a:t>
            </a:r>
            <a:endParaRPr lang="en-US" dirty="0">
              <a:solidFill>
                <a:schemeClr val="tx2"/>
              </a:solidFill>
            </a:endParaRPr>
          </a:p>
        </p:txBody>
      </p:sp>
      <p:sp>
        <p:nvSpPr>
          <p:cNvPr id="2" name="Title 1"/>
          <p:cNvSpPr>
            <a:spLocks noGrp="1"/>
          </p:cNvSpPr>
          <p:nvPr>
            <p:ph type="title"/>
          </p:nvPr>
        </p:nvSpPr>
        <p:spPr/>
        <p:txBody>
          <a:bodyPr/>
          <a:lstStyle/>
          <a:p>
            <a:r>
              <a:rPr lang="en-US" dirty="0"/>
              <a:t>Indicators</a:t>
            </a:r>
          </a:p>
        </p:txBody>
      </p:sp>
      <p:pic>
        <p:nvPicPr>
          <p:cNvPr id="4" name="Picture 4" descr="C:\Users\robert.s.carey\Desktop\1000w_q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7469" y="1988468"/>
            <a:ext cx="2711584" cy="1669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lvl="0"/>
            <a:r>
              <a:rPr lang="en-US" sz="2000" dirty="0" smtClean="0">
                <a:solidFill>
                  <a:schemeClr val="tx2"/>
                </a:solidFill>
              </a:rPr>
              <a:t>An adversary must have intent and capability to undertake </a:t>
            </a:r>
            <a:r>
              <a:rPr lang="en-US" sz="2000" dirty="0">
                <a:solidFill>
                  <a:schemeClr val="tx2"/>
                </a:solidFill>
              </a:rPr>
              <a:t>any action detrimental to the success of </a:t>
            </a:r>
            <a:r>
              <a:rPr lang="en-US" sz="2000" dirty="0" smtClean="0">
                <a:solidFill>
                  <a:schemeClr val="tx2"/>
                </a:solidFill>
              </a:rPr>
              <a:t>our activities </a:t>
            </a:r>
            <a:r>
              <a:rPr lang="en-US" sz="2000" dirty="0">
                <a:solidFill>
                  <a:schemeClr val="tx2"/>
                </a:solidFill>
              </a:rPr>
              <a:t>or </a:t>
            </a:r>
            <a:r>
              <a:rPr lang="en-US" sz="2000" dirty="0" smtClean="0">
                <a:solidFill>
                  <a:schemeClr val="tx2"/>
                </a:solidFill>
              </a:rPr>
              <a:t>operations.</a:t>
            </a:r>
            <a:endParaRPr lang="en-US" sz="2000" dirty="0">
              <a:solidFill>
                <a:schemeClr val="tx2"/>
              </a:solidFill>
            </a:endParaRPr>
          </a:p>
          <a:p>
            <a:r>
              <a:rPr lang="en-US" sz="2000" dirty="0" smtClean="0">
                <a:solidFill>
                  <a:schemeClr val="tx2"/>
                </a:solidFill>
              </a:rPr>
              <a:t>Common </a:t>
            </a:r>
            <a:r>
              <a:rPr lang="en-US" sz="2000" dirty="0">
                <a:solidFill>
                  <a:schemeClr val="tx2"/>
                </a:solidFill>
              </a:rPr>
              <a:t>c</a:t>
            </a:r>
            <a:r>
              <a:rPr lang="en-US" sz="2000" dirty="0" smtClean="0">
                <a:solidFill>
                  <a:schemeClr val="tx2"/>
                </a:solidFill>
              </a:rPr>
              <a:t>ollection </a:t>
            </a:r>
            <a:r>
              <a:rPr lang="en-US" sz="2000" dirty="0">
                <a:solidFill>
                  <a:schemeClr val="tx2"/>
                </a:solidFill>
              </a:rPr>
              <a:t>m</a:t>
            </a:r>
            <a:r>
              <a:rPr lang="en-US" sz="2000" dirty="0" smtClean="0">
                <a:solidFill>
                  <a:schemeClr val="tx2"/>
                </a:solidFill>
              </a:rPr>
              <a:t>ethods / capabilities: </a:t>
            </a:r>
            <a:endParaRPr lang="en-US" sz="2000" dirty="0">
              <a:solidFill>
                <a:schemeClr val="tx2"/>
              </a:solidFill>
            </a:endParaRPr>
          </a:p>
          <a:p>
            <a:pPr lvl="1"/>
            <a:r>
              <a:rPr lang="en-US" sz="1800" dirty="0">
                <a:solidFill>
                  <a:schemeClr val="tx2"/>
                </a:solidFill>
              </a:rPr>
              <a:t>Open </a:t>
            </a:r>
            <a:r>
              <a:rPr lang="en-US" sz="1800" dirty="0" smtClean="0">
                <a:solidFill>
                  <a:schemeClr val="tx2"/>
                </a:solidFill>
              </a:rPr>
              <a:t>source </a:t>
            </a:r>
            <a:r>
              <a:rPr lang="en-US" sz="1800" dirty="0">
                <a:solidFill>
                  <a:schemeClr val="tx2"/>
                </a:solidFill>
              </a:rPr>
              <a:t>or Publically Available </a:t>
            </a:r>
            <a:r>
              <a:rPr lang="en-US" sz="1800" dirty="0" smtClean="0">
                <a:solidFill>
                  <a:schemeClr val="tx2"/>
                </a:solidFill>
              </a:rPr>
              <a:t>Information (PAI)</a:t>
            </a:r>
            <a:endParaRPr lang="en-US" sz="1800" dirty="0">
              <a:solidFill>
                <a:schemeClr val="tx2"/>
              </a:solidFill>
            </a:endParaRPr>
          </a:p>
          <a:p>
            <a:pPr lvl="2"/>
            <a:r>
              <a:rPr lang="en-US" sz="1600" dirty="0">
                <a:solidFill>
                  <a:schemeClr val="tx2"/>
                </a:solidFill>
              </a:rPr>
              <a:t>Data aggregation from multiple </a:t>
            </a:r>
            <a:r>
              <a:rPr lang="en-US" sz="1600" dirty="0" smtClean="0">
                <a:solidFill>
                  <a:schemeClr val="tx2"/>
                </a:solidFill>
              </a:rPr>
              <a:t>sources</a:t>
            </a:r>
            <a:endParaRPr lang="en-US" sz="1600" dirty="0">
              <a:solidFill>
                <a:schemeClr val="tx2"/>
              </a:solidFill>
            </a:endParaRPr>
          </a:p>
          <a:p>
            <a:pPr lvl="2"/>
            <a:r>
              <a:rPr lang="en-US" sz="1600" dirty="0">
                <a:solidFill>
                  <a:schemeClr val="tx2"/>
                </a:solidFill>
              </a:rPr>
              <a:t>Ubiquitous Technical Surveillance (UTS). The widespread collection of data through visual, imagery electronic communications, financial transactions, domestic and overseas travel and online presence.</a:t>
            </a:r>
          </a:p>
          <a:p>
            <a:pPr lvl="1"/>
            <a:r>
              <a:rPr lang="en-US" sz="1800" dirty="0" smtClean="0">
                <a:solidFill>
                  <a:schemeClr val="tx2"/>
                </a:solidFill>
              </a:rPr>
              <a:t>Human </a:t>
            </a:r>
            <a:r>
              <a:rPr lang="en-US" sz="1800" dirty="0">
                <a:solidFill>
                  <a:schemeClr val="tx2"/>
                </a:solidFill>
              </a:rPr>
              <a:t>Intelligence (face-to-face and on-line interaction)</a:t>
            </a:r>
          </a:p>
          <a:p>
            <a:pPr lvl="1"/>
            <a:r>
              <a:rPr lang="en-US" sz="1800" dirty="0">
                <a:solidFill>
                  <a:schemeClr val="tx2"/>
                </a:solidFill>
              </a:rPr>
              <a:t>Signals Intelligence (collection of electronic signals)</a:t>
            </a:r>
          </a:p>
          <a:p>
            <a:pPr lvl="1"/>
            <a:r>
              <a:rPr lang="en-US" sz="1800" dirty="0">
                <a:solidFill>
                  <a:schemeClr val="tx2"/>
                </a:solidFill>
              </a:rPr>
              <a:t>Geospatial Intelligence (overhead or satellite)</a:t>
            </a:r>
          </a:p>
          <a:p>
            <a:pPr lvl="1"/>
            <a:r>
              <a:rPr lang="en-US" sz="1800" dirty="0">
                <a:solidFill>
                  <a:schemeClr val="tx2"/>
                </a:solidFill>
              </a:rPr>
              <a:t>Measures and Signatures Intelligence (technically derived signatures)</a:t>
            </a:r>
          </a:p>
          <a:p>
            <a:pPr lvl="0">
              <a:spcAft>
                <a:spcPts val="600"/>
              </a:spcAft>
            </a:pPr>
            <a:endParaRPr lang="en-US" sz="2000" dirty="0"/>
          </a:p>
          <a:p>
            <a:pPr lvl="0">
              <a:spcAft>
                <a:spcPts val="600"/>
              </a:spcAft>
            </a:pPr>
            <a:endParaRPr lang="en-US" sz="2000" dirty="0"/>
          </a:p>
        </p:txBody>
      </p:sp>
      <p:sp>
        <p:nvSpPr>
          <p:cNvPr id="2" name="Title 1"/>
          <p:cNvSpPr>
            <a:spLocks noGrp="1"/>
          </p:cNvSpPr>
          <p:nvPr>
            <p:ph type="title"/>
          </p:nvPr>
        </p:nvSpPr>
        <p:spPr/>
        <p:txBody>
          <a:bodyPr/>
          <a:lstStyle/>
          <a:p>
            <a:r>
              <a:rPr lang="en-US" dirty="0"/>
              <a:t>Threat or Adversary</a:t>
            </a:r>
          </a:p>
        </p:txBody>
      </p:sp>
      <p:sp>
        <p:nvSpPr>
          <p:cNvPr id="4" name="Subtitle 3"/>
          <p:cNvSpPr txBox="1">
            <a:spLocks/>
          </p:cNvSpPr>
          <p:nvPr/>
        </p:nvSpPr>
        <p:spPr bwMode="auto">
          <a:xfrm>
            <a:off x="915987" y="5943600"/>
            <a:ext cx="7315200" cy="457200"/>
          </a:xfrm>
          <a:prstGeom prst="rect">
            <a:avLst/>
          </a:prstGeom>
          <a:solidFill>
            <a:srgbClr val="FFFF00"/>
          </a:solidFill>
          <a:ln w="28575">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None/>
            </a:pPr>
            <a:r>
              <a:rPr lang="en-US" sz="1800" kern="0" dirty="0">
                <a:solidFill>
                  <a:schemeClr val="tx2"/>
                </a:solidFill>
              </a:rPr>
              <a:t>Discuss your organization’s most realistic threat or adversary</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11737</TotalTime>
  <Words>5283</Words>
  <Application>Microsoft Office PowerPoint</Application>
  <PresentationFormat>On-screen Show (4:3)</PresentationFormat>
  <Paragraphs>431</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Times New Roman</vt:lpstr>
      <vt:lpstr>1_Default Design</vt:lpstr>
      <vt:lpstr>PowerPoint Presentation</vt:lpstr>
      <vt:lpstr>Introduction</vt:lpstr>
      <vt:lpstr>References</vt:lpstr>
      <vt:lpstr>Agenda</vt:lpstr>
      <vt:lpstr>Operations Security</vt:lpstr>
      <vt:lpstr>Critical Information</vt:lpstr>
      <vt:lpstr>Operational Aspects</vt:lpstr>
      <vt:lpstr>Indicators</vt:lpstr>
      <vt:lpstr>Threat or Adversary</vt:lpstr>
      <vt:lpstr>What are adversaries looking for?</vt:lpstr>
      <vt:lpstr>Vulnerabilities</vt:lpstr>
      <vt:lpstr>Geo-Location Devices</vt:lpstr>
      <vt:lpstr>Applications (Apps)</vt:lpstr>
      <vt:lpstr>Social Media </vt:lpstr>
      <vt:lpstr>Social Media – Do’s &amp; Don’ts</vt:lpstr>
      <vt:lpstr>Risk</vt:lpstr>
      <vt:lpstr>Countermeasures</vt:lpstr>
      <vt:lpstr>Assessment of Effectiveness</vt:lpstr>
      <vt:lpstr>Controlled Unclassified Information</vt:lpstr>
      <vt:lpstr>Publicly Available Information</vt:lpstr>
      <vt:lpstr>Summary</vt:lpstr>
      <vt:lpstr>Questions</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Magdalenski, James F CIV USN NAVIFOR SUFFOLK VA (USA)</cp:lastModifiedBy>
  <cp:revision>658</cp:revision>
  <cp:lastPrinted>2021-01-26T15:02:48Z</cp:lastPrinted>
  <dcterms:created xsi:type="dcterms:W3CDTF">2003-10-17T13:47:06Z</dcterms:created>
  <dcterms:modified xsi:type="dcterms:W3CDTF">2022-08-15T19:27:21Z</dcterms:modified>
</cp:coreProperties>
</file>